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aleway"/>
      <p:regular r:id="rId47"/>
      <p:bold r:id="rId48"/>
      <p:italic r:id="rId49"/>
      <p:boldItalic r:id="rId50"/>
    </p:embeddedFont>
    <p:embeddedFont>
      <p:font typeface="Lato"/>
      <p:regular r:id="rId51"/>
      <p:bold r:id="rId52"/>
      <p:italic r:id="rId53"/>
      <p:boldItalic r:id="rId54"/>
    </p:embeddedFont>
    <p:embeddedFont>
      <p:font typeface="Helvetica Neue"/>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bold.fntdata"/><Relationship Id="rId47" Type="http://schemas.openxmlformats.org/officeDocument/2006/relationships/font" Target="fonts/Raleway-regular.fntdata"/><Relationship Id="rId49"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regular.fntdata"/><Relationship Id="rId50" Type="http://schemas.openxmlformats.org/officeDocument/2006/relationships/font" Target="fonts/Raleway-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6.xml"/><Relationship Id="rId55" Type="http://schemas.openxmlformats.org/officeDocument/2006/relationships/font" Target="fonts/HelveticaNeue-regular.fntdata"/><Relationship Id="rId10" Type="http://schemas.openxmlformats.org/officeDocument/2006/relationships/slide" Target="slides/slide5.xml"/><Relationship Id="rId54" Type="http://schemas.openxmlformats.org/officeDocument/2006/relationships/font" Target="fonts/Lato-boldItalic.fntdata"/><Relationship Id="rId13" Type="http://schemas.openxmlformats.org/officeDocument/2006/relationships/slide" Target="slides/slide8.xml"/><Relationship Id="rId57" Type="http://schemas.openxmlformats.org/officeDocument/2006/relationships/font" Target="fonts/HelveticaNeue-italic.fntdata"/><Relationship Id="rId12" Type="http://schemas.openxmlformats.org/officeDocument/2006/relationships/slide" Target="slides/slide7.xml"/><Relationship Id="rId56" Type="http://schemas.openxmlformats.org/officeDocument/2006/relationships/font" Target="fonts/HelveticaNeue-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HelveticaNeue-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9d2f8712c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9d2f8712c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9d2f8712c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9d2f8712c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a106b178c_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a106b178c_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a106b178c_7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a106b178c_7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9d2f8712c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9d2f8712c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9d2f8712c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9d2f8712c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9d2f8712c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9d2f8712c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9d2f8712c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9d2f8712c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9d2f8712c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d9d2f8712c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9d2f8712c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9d2f8712c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9d2f8712c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9d2f8712c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9d2f8712c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9d2f8712c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da106b178c_7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da106b178c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9d2f8712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9d2f8712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9d2f8712c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9d2f8712c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9d2f8712c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9d2f8712c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9d2f8712c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9d2f8712c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a106b178c_7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a106b178c_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a106b178c_7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a106b178c_7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9d2f8712c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9d2f8712c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dbcdc36755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dbcdc36755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9d2f8712c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9d2f8712c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bcdc36755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bcdc36755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a106b178c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a106b178c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a106b178c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a106b178c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bcdc36755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bcdc36755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bcdc36755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bcdc36755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bcdc36755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bcdc36755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bcdc36755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bcdc36755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bcdc36755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bcdc36755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bcdc36755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bcdc36755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dbcdc36755_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dbcdc36755_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9d2f8712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9d2f8712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a106b178c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a106b178c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a106b178c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a106b178c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9d2f8712c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9d2f8712c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9d2f8712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9d2f8712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bcdc3675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bcdc3675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9d2f8712c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9d2f8712c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9d2f8712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9d2f8712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trituenhantao.io/tu-dien-thuat-ngu/encoder/" TargetMode="External"/><Relationship Id="rId4" Type="http://schemas.openxmlformats.org/officeDocument/2006/relationships/hyperlink" Target="https://trituenhantao.io/tu-dien-thuat-ngu/encoder/" TargetMode="External"/><Relationship Id="rId5" Type="http://schemas.openxmlformats.org/officeDocument/2006/relationships/hyperlink" Target="https://trituenhantao.io/tu-dien-thuat-ngu/self-attention/" TargetMode="External"/><Relationship Id="rId6"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trituenhantao.io/tu-dien-thuat-ngu/decoder/" TargetMode="External"/><Relationship Id="rId4" Type="http://schemas.openxmlformats.org/officeDocument/2006/relationships/hyperlink" Target="https://trituenhantao.io/tu-dien-thuat-ngu/attention/" TargetMode="External"/><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trituenhantao.io/tu-dien-thuat-ngu/self-attention/" TargetMode="External"/><Relationship Id="rId4" Type="http://schemas.openxmlformats.org/officeDocument/2006/relationships/hyperlink" Target="https://trituenhantao.io/tu-dien-thuat-ngu/encoder/" TargetMode="External"/><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hyperlink" Target="https://trituenhantao.io/tu-dien-thuat-ngu/multi-headed-attent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gif"/><Relationship Id="rId4" Type="http://schemas.openxmlformats.org/officeDocument/2006/relationships/hyperlink" Target="https://trituenhantao.io/tu-dien-thuat-ngu/encoder/" TargetMode="External"/><Relationship Id="rId9" Type="http://schemas.openxmlformats.org/officeDocument/2006/relationships/hyperlink" Target="https://trituenhantao.io/tu-dien-thuat-ngu/decoder/" TargetMode="External"/><Relationship Id="rId5" Type="http://schemas.openxmlformats.org/officeDocument/2006/relationships/hyperlink" Target="https://trituenhantao.io/tu-dien-thuat-ngu/attention/" TargetMode="External"/><Relationship Id="rId6" Type="http://schemas.openxmlformats.org/officeDocument/2006/relationships/hyperlink" Target="https://trituenhantao.io/tu-dien-thuat-ngu/decoder/" TargetMode="External"/><Relationship Id="rId7" Type="http://schemas.openxmlformats.org/officeDocument/2006/relationships/hyperlink" Target="https://trituenhantao.io/tu-dien-thuat-ngu/encoder-decoder/" TargetMode="External"/><Relationship Id="rId8" Type="http://schemas.openxmlformats.org/officeDocument/2006/relationships/hyperlink" Target="https://trituenhantao.io/tu-dien-thuat-ngu/atten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eepmind.com/blog/article/wavenet-generative-model-raw-audio" TargetMode="External"/><Relationship Id="rId4" Type="http://schemas.openxmlformats.org/officeDocument/2006/relationships/hyperlink" Target="https://arxiv.org/abs/1610.10099" TargetMode="External"/><Relationship Id="rId5" Type="http://schemas.openxmlformats.org/officeDocument/2006/relationships/hyperlink" Target="https://trituenhantao.io/tu-dien-thuat-ngu/rnn/" TargetMode="External"/><Relationship Id="rId6"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vi">
                <a:latin typeface="Times New Roman"/>
                <a:ea typeface="Times New Roman"/>
                <a:cs typeface="Times New Roman"/>
                <a:sym typeface="Times New Roman"/>
              </a:rPr>
              <a:t>Transformer model in Sequence to Sequence translation</a:t>
            </a:r>
            <a:endParaRPr>
              <a:latin typeface="Times New Roman"/>
              <a:ea typeface="Times New Roman"/>
              <a:cs typeface="Times New Roman"/>
              <a:sym typeface="Times New Roman"/>
            </a:endParaRPr>
          </a:p>
        </p:txBody>
      </p:sp>
      <p:sp>
        <p:nvSpPr>
          <p:cNvPr id="87" name="Google Shape;87;p13"/>
          <p:cNvSpPr txBox="1"/>
          <p:nvPr>
            <p:ph idx="1" type="subTitle"/>
          </p:nvPr>
        </p:nvSpPr>
        <p:spPr>
          <a:xfrm>
            <a:off x="729625" y="3172900"/>
            <a:ext cx="7688100" cy="180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Nhóm 1: </a:t>
            </a:r>
            <a:endParaRPr/>
          </a:p>
          <a:p>
            <a:pPr indent="457200" lvl="0" marL="0" rtl="0" algn="l">
              <a:spcBef>
                <a:spcPts val="0"/>
              </a:spcBef>
              <a:spcAft>
                <a:spcPts val="0"/>
              </a:spcAft>
              <a:buNone/>
            </a:pPr>
            <a:r>
              <a:rPr lang="vi"/>
              <a:t>Trần Thanh Trà.</a:t>
            </a:r>
            <a:endParaRPr/>
          </a:p>
          <a:p>
            <a:pPr indent="457200" lvl="0" marL="0" rtl="0" algn="l">
              <a:spcBef>
                <a:spcPts val="0"/>
              </a:spcBef>
              <a:spcAft>
                <a:spcPts val="0"/>
              </a:spcAft>
              <a:buNone/>
            </a:pPr>
            <a:r>
              <a:rPr lang="vi"/>
              <a:t>Phạm Thanh Đạt</a:t>
            </a:r>
            <a:endParaRPr/>
          </a:p>
          <a:p>
            <a:pPr indent="457200" lvl="0" marL="0" rtl="0" algn="l">
              <a:spcBef>
                <a:spcPts val="0"/>
              </a:spcBef>
              <a:spcAft>
                <a:spcPts val="0"/>
              </a:spcAft>
              <a:buNone/>
            </a:pPr>
            <a:r>
              <a:rPr lang="vi"/>
              <a:t>Nguyễn Kim Đức</a:t>
            </a:r>
            <a:endParaRPr/>
          </a:p>
          <a:p>
            <a:pPr indent="457200" lvl="0" marL="0" rtl="0" algn="l">
              <a:spcBef>
                <a:spcPts val="0"/>
              </a:spcBef>
              <a:spcAft>
                <a:spcPts val="0"/>
              </a:spcAft>
              <a:buNone/>
            </a:pPr>
            <a:r>
              <a:rPr lang="vi"/>
              <a:t>Hoàng Gia Anh Đức</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145" name="Google Shape;145;p22"/>
          <p:cNvSpPr txBox="1"/>
          <p:nvPr>
            <p:ph idx="1" type="body"/>
          </p:nvPr>
        </p:nvSpPr>
        <p:spPr>
          <a:xfrm>
            <a:off x="729450" y="1853850"/>
            <a:ext cx="7688700" cy="2486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Kiến trúc mô hình Transformer</a:t>
            </a:r>
            <a:endParaRPr sz="1500">
              <a:solidFill>
                <a:schemeClr val="dk2"/>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500">
              <a:solidFill>
                <a:schemeClr val="dk2"/>
              </a:solidFill>
              <a:latin typeface="Times New Roman"/>
              <a:ea typeface="Times New Roman"/>
              <a:cs typeface="Times New Roman"/>
              <a:sym typeface="Times New Roman"/>
            </a:endParaRPr>
          </a:p>
        </p:txBody>
      </p:sp>
      <p:pic>
        <p:nvPicPr>
          <p:cNvPr id="146" name="Google Shape;146;p22"/>
          <p:cNvPicPr preferRelativeResize="0"/>
          <p:nvPr/>
        </p:nvPicPr>
        <p:blipFill rotWithShape="1">
          <a:blip r:embed="rId3">
            <a:alphaModFix/>
          </a:blip>
          <a:srcRect b="4584" l="1370" r="-1370" t="3360"/>
          <a:stretch/>
        </p:blipFill>
        <p:spPr>
          <a:xfrm>
            <a:off x="5036250" y="950150"/>
            <a:ext cx="4107750" cy="4193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2" name="Google Shape;152;p23"/>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Word Embedding</a:t>
            </a:r>
            <a:endParaRPr sz="1500">
              <a:solidFill>
                <a:schemeClr val="dk2"/>
              </a:solidFill>
              <a:latin typeface="Times New Roman"/>
              <a:ea typeface="Times New Roman"/>
              <a:cs typeface="Times New Roman"/>
              <a:sym typeface="Times New Roman"/>
            </a:endParaRPr>
          </a:p>
          <a:p>
            <a:pPr indent="0" lvl="0" marL="457200" rtl="0" algn="l">
              <a:spcBef>
                <a:spcPts val="1200"/>
              </a:spcBef>
              <a:spcAft>
                <a:spcPts val="1200"/>
              </a:spcAft>
              <a:buNone/>
            </a:pPr>
            <a:r>
              <a:t/>
            </a:r>
            <a:endParaRPr sz="1500">
              <a:solidFill>
                <a:schemeClr val="dk2"/>
              </a:solidFill>
              <a:latin typeface="Times New Roman"/>
              <a:ea typeface="Times New Roman"/>
              <a:cs typeface="Times New Roman"/>
              <a:sym typeface="Times New Roman"/>
            </a:endParaRPr>
          </a:p>
        </p:txBody>
      </p:sp>
      <p:pic>
        <p:nvPicPr>
          <p:cNvPr id="153" name="Google Shape;153;p23"/>
          <p:cNvPicPr preferRelativeResize="0"/>
          <p:nvPr/>
        </p:nvPicPr>
        <p:blipFill>
          <a:blip r:embed="rId3">
            <a:alphaModFix/>
          </a:blip>
          <a:stretch>
            <a:fillRect/>
          </a:stretch>
        </p:blipFill>
        <p:spPr>
          <a:xfrm>
            <a:off x="3752850" y="1853850"/>
            <a:ext cx="5391150" cy="3289800"/>
          </a:xfrm>
          <a:prstGeom prst="rect">
            <a:avLst/>
          </a:prstGeom>
          <a:noFill/>
          <a:ln>
            <a:noFill/>
          </a:ln>
        </p:spPr>
      </p:pic>
      <p:sp>
        <p:nvSpPr>
          <p:cNvPr id="154" name="Google Shape;154;p23"/>
          <p:cNvSpPr txBox="1"/>
          <p:nvPr/>
        </p:nvSpPr>
        <p:spPr>
          <a:xfrm>
            <a:off x="485925" y="2297050"/>
            <a:ext cx="3267000" cy="3037500"/>
          </a:xfrm>
          <a:prstGeom prst="rect">
            <a:avLst/>
          </a:prstGeom>
          <a:noFill/>
          <a:ln>
            <a:noFill/>
          </a:ln>
        </p:spPr>
        <p:txBody>
          <a:bodyPr anchorCtr="0" anchor="t" bIns="91425" lIns="91425" spcFirstLastPara="1" rIns="91425" wrap="square" tIns="91425">
            <a:spAutoFit/>
          </a:bodyPr>
          <a:lstStyle/>
          <a:p>
            <a:pPr indent="-317500" lvl="0" marL="457200" rtl="0" algn="just">
              <a:lnSpc>
                <a:spcPct val="126923"/>
              </a:lnSpc>
              <a:spcBef>
                <a:spcPts val="0"/>
              </a:spcBef>
              <a:spcAft>
                <a:spcPts val="0"/>
              </a:spcAft>
              <a:buSzPts val="1400"/>
              <a:buFont typeface="Lato"/>
              <a:buChar char="-"/>
            </a:pPr>
            <a:r>
              <a:rPr lang="vi" sz="1500">
                <a:solidFill>
                  <a:srgbClr val="212121"/>
                </a:solidFill>
                <a:highlight>
                  <a:srgbClr val="FFFFFF"/>
                </a:highlight>
                <a:latin typeface="Times New Roman"/>
                <a:ea typeface="Times New Roman"/>
                <a:cs typeface="Times New Roman"/>
                <a:sym typeface="Times New Roman"/>
              </a:rPr>
              <a:t>Đầu tiên, các từ được biểu diễn bằng một vector sử dụng một ma trận word embedding có số dòng bằng kích thước của tập từ vựng. Sau đó các từ trong câu được tìm kiếm trong ma trận này, và được nối nhau thành các dòng của một ma trận 2 chiều chứa ngữ nghĩa của từng từ riêng biệt</a:t>
            </a:r>
            <a:r>
              <a:rPr lang="vi" sz="1300">
                <a:solidFill>
                  <a:srgbClr val="212121"/>
                </a:solidFill>
                <a:highlight>
                  <a:srgbClr val="FFFFFF"/>
                </a:highlight>
                <a:latin typeface="Times New Roman"/>
                <a:ea typeface="Times New Roman"/>
                <a:cs typeface="Times New Roman"/>
                <a:sym typeface="Times New Roman"/>
              </a:rPr>
              <a:t>.</a:t>
            </a:r>
            <a:endParaRPr sz="1300">
              <a:solidFill>
                <a:srgbClr val="212121"/>
              </a:solidFill>
              <a:highlight>
                <a:srgbClr val="FFFFFF"/>
              </a:highlight>
              <a:latin typeface="Times New Roman"/>
              <a:ea typeface="Times New Roman"/>
              <a:cs typeface="Times New Roman"/>
              <a:sym typeface="Times New Roman"/>
            </a:endParaRPr>
          </a:p>
          <a:p>
            <a:pPr indent="-317500" lvl="0" marL="457200" rtl="0" algn="l">
              <a:spcBef>
                <a:spcPts val="0"/>
              </a:spcBef>
              <a:spcAft>
                <a:spcPts val="0"/>
              </a:spcAft>
              <a:buSzPts val="1400"/>
              <a:buFont typeface="Lato"/>
              <a:buChar char="-"/>
            </a:pPr>
            <a:r>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idx="4294967295"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p>
        </p:txBody>
      </p:sp>
      <p:sp>
        <p:nvSpPr>
          <p:cNvPr id="160" name="Google Shape;160;p24"/>
          <p:cNvSpPr txBox="1"/>
          <p:nvPr>
            <p:ph idx="4294967295" type="body"/>
          </p:nvPr>
        </p:nvSpPr>
        <p:spPr>
          <a:xfrm>
            <a:off x="729450" y="1853850"/>
            <a:ext cx="7688700" cy="2486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vi"/>
              <a:t>Positional Encoding:</a:t>
            </a:r>
            <a:endParaRPr/>
          </a:p>
          <a:p>
            <a:pPr indent="0" lvl="0" marL="457200" rtl="0" algn="l">
              <a:spcBef>
                <a:spcPts val="1200"/>
              </a:spcBef>
              <a:spcAft>
                <a:spcPts val="1200"/>
              </a:spcAft>
              <a:buNone/>
            </a:pPr>
            <a:r>
              <a:t/>
            </a:r>
            <a:endParaRPr/>
          </a:p>
        </p:txBody>
      </p:sp>
      <p:pic>
        <p:nvPicPr>
          <p:cNvPr id="161" name="Google Shape;161;p24"/>
          <p:cNvPicPr preferRelativeResize="0"/>
          <p:nvPr/>
        </p:nvPicPr>
        <p:blipFill>
          <a:blip r:embed="rId3">
            <a:alphaModFix/>
          </a:blip>
          <a:stretch>
            <a:fillRect/>
          </a:stretch>
        </p:blipFill>
        <p:spPr>
          <a:xfrm>
            <a:off x="454238" y="742950"/>
            <a:ext cx="8239125" cy="365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a:off x="452425" y="969063"/>
            <a:ext cx="8239125" cy="301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172" name="Google Shape;172;p26"/>
          <p:cNvSpPr txBox="1"/>
          <p:nvPr>
            <p:ph idx="1" type="body"/>
          </p:nvPr>
        </p:nvSpPr>
        <p:spPr>
          <a:xfrm>
            <a:off x="729450" y="1853850"/>
            <a:ext cx="7688700" cy="2486100"/>
          </a:xfrm>
          <a:prstGeom prst="rect">
            <a:avLst/>
          </a:prstGeom>
        </p:spPr>
        <p:txBody>
          <a:bodyPr anchorCtr="0" anchor="t" bIns="91425" lIns="91425" spcFirstLastPara="1" rIns="91425" wrap="square" tIns="91425">
            <a:normAutofit/>
          </a:bodyPr>
          <a:lstStyle/>
          <a:p>
            <a:pPr indent="0" lvl="0" marL="0" rtl="0" algn="just">
              <a:lnSpc>
                <a:spcPct val="126923"/>
              </a:lnSpc>
              <a:spcBef>
                <a:spcPts val="0"/>
              </a:spcBef>
              <a:spcAft>
                <a:spcPts val="0"/>
              </a:spcAft>
              <a:buNone/>
            </a:pPr>
            <a:r>
              <a:rPr lang="vi" sz="1500">
                <a:solidFill>
                  <a:schemeClr val="dk2"/>
                </a:solidFill>
                <a:latin typeface="Times New Roman"/>
                <a:ea typeface="Times New Roman"/>
                <a:cs typeface="Times New Roman"/>
                <a:sym typeface="Times New Roman"/>
              </a:rPr>
              <a:t>Các </a:t>
            </a:r>
            <a:r>
              <a:rPr lang="vi" sz="1500">
                <a:solidFill>
                  <a:schemeClr val="dk2"/>
                </a:solidFill>
                <a:uFill>
                  <a:noFill/>
                </a:uFill>
                <a:latin typeface="Times New Roman"/>
                <a:ea typeface="Times New Roman"/>
                <a:cs typeface="Times New Roman"/>
                <a:sym typeface="Times New Roman"/>
                <a:hlinkClick r:id="rId3">
                  <a:extLst>
                    <a:ext uri="{A12FA001-AC4F-418D-AE19-62706E023703}">
                      <ahyp:hlinkClr val="tx"/>
                    </a:ext>
                  </a:extLst>
                </a:hlinkClick>
              </a:rPr>
              <a:t>encoder</a:t>
            </a:r>
            <a:r>
              <a:rPr lang="vi" sz="1500">
                <a:solidFill>
                  <a:schemeClr val="dk2"/>
                </a:solidFill>
                <a:latin typeface="Times New Roman"/>
                <a:ea typeface="Times New Roman"/>
                <a:cs typeface="Times New Roman"/>
                <a:sym typeface="Times New Roman"/>
              </a:rPr>
              <a:t> đều rất giống nhau, có cùng kiến trúc. Mỗi </a:t>
            </a:r>
            <a:r>
              <a:rPr lang="vi" sz="1500">
                <a:solidFill>
                  <a:schemeClr val="dk2"/>
                </a:solidFill>
                <a:uFill>
                  <a:noFill/>
                </a:uFill>
                <a:latin typeface="Times New Roman"/>
                <a:ea typeface="Times New Roman"/>
                <a:cs typeface="Times New Roman"/>
                <a:sym typeface="Times New Roman"/>
                <a:hlinkClick r:id="rId4">
                  <a:extLst>
                    <a:ext uri="{A12FA001-AC4F-418D-AE19-62706E023703}">
                      <ahyp:hlinkClr val="tx"/>
                    </a:ext>
                  </a:extLst>
                </a:hlinkClick>
              </a:rPr>
              <a:t>encoder</a:t>
            </a:r>
            <a:r>
              <a:rPr lang="vi" sz="1500">
                <a:solidFill>
                  <a:schemeClr val="dk2"/>
                </a:solidFill>
                <a:latin typeface="Times New Roman"/>
                <a:ea typeface="Times New Roman"/>
                <a:cs typeface="Times New Roman"/>
                <a:sym typeface="Times New Roman"/>
              </a:rPr>
              <a:t> chứa hai lớp: </a:t>
            </a:r>
            <a:r>
              <a:rPr lang="vi" sz="1500">
                <a:solidFill>
                  <a:schemeClr val="dk2"/>
                </a:solidFill>
                <a:uFill>
                  <a:noFill/>
                </a:uFill>
                <a:latin typeface="Times New Roman"/>
                <a:ea typeface="Times New Roman"/>
                <a:cs typeface="Times New Roman"/>
                <a:sym typeface="Times New Roman"/>
                <a:hlinkClick r:id="rId5">
                  <a:extLst>
                    <a:ext uri="{A12FA001-AC4F-418D-AE19-62706E023703}">
                      <ahyp:hlinkClr val="tx"/>
                    </a:ext>
                  </a:extLst>
                </a:hlinkClick>
              </a:rPr>
              <a:t>Self-attention</a:t>
            </a:r>
            <a:r>
              <a:rPr lang="vi" sz="1500">
                <a:solidFill>
                  <a:schemeClr val="dk2"/>
                </a:solidFill>
                <a:latin typeface="Times New Roman"/>
                <a:ea typeface="Times New Roman"/>
                <a:cs typeface="Times New Roman"/>
                <a:sym typeface="Times New Roman"/>
              </a:rPr>
              <a:t> và mạng truyền thẳng (FNN).</a:t>
            </a:r>
            <a:endParaRPr sz="1500">
              <a:solidFill>
                <a:schemeClr val="dk2"/>
              </a:solidFill>
              <a:latin typeface="Times New Roman"/>
              <a:ea typeface="Times New Roman"/>
              <a:cs typeface="Times New Roman"/>
              <a:sym typeface="Times New Roman"/>
            </a:endParaRPr>
          </a:p>
          <a:p>
            <a:pPr indent="0" lvl="0" marL="0" rtl="0" algn="just">
              <a:lnSpc>
                <a:spcPct val="126923"/>
              </a:lnSpc>
              <a:spcBef>
                <a:spcPts val="1100"/>
              </a:spcBef>
              <a:spcAft>
                <a:spcPts val="0"/>
              </a:spcAft>
              <a:buNone/>
            </a:pPr>
            <a:r>
              <a:t/>
            </a:r>
            <a:endParaRPr sz="1500">
              <a:solidFill>
                <a:schemeClr val="dk2"/>
              </a:solidFill>
              <a:latin typeface="Times New Roman"/>
              <a:ea typeface="Times New Roman"/>
              <a:cs typeface="Times New Roman"/>
              <a:sym typeface="Times New Roman"/>
            </a:endParaRPr>
          </a:p>
          <a:p>
            <a:pPr indent="0" lvl="0" marL="0" rtl="0" algn="l">
              <a:spcBef>
                <a:spcPts val="1100"/>
              </a:spcBef>
              <a:spcAft>
                <a:spcPts val="1200"/>
              </a:spcAft>
              <a:buNone/>
            </a:pPr>
            <a:r>
              <a:t/>
            </a:r>
            <a:endParaRPr>
              <a:solidFill>
                <a:schemeClr val="dk2"/>
              </a:solidFill>
            </a:endParaRPr>
          </a:p>
        </p:txBody>
      </p:sp>
      <p:pic>
        <p:nvPicPr>
          <p:cNvPr id="173" name="Google Shape;173;p26"/>
          <p:cNvPicPr preferRelativeResize="0"/>
          <p:nvPr/>
        </p:nvPicPr>
        <p:blipFill rotWithShape="1">
          <a:blip r:embed="rId6">
            <a:alphaModFix/>
          </a:blip>
          <a:srcRect b="9992" l="0" r="0" t="10064"/>
          <a:stretch/>
        </p:blipFill>
        <p:spPr>
          <a:xfrm>
            <a:off x="1992525" y="2486200"/>
            <a:ext cx="5162550" cy="2375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179" name="Google Shape;179;p27"/>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0" lvl="0" marL="0" rtl="0" algn="just">
              <a:lnSpc>
                <a:spcPct val="126923"/>
              </a:lnSpc>
              <a:spcBef>
                <a:spcPts val="0"/>
              </a:spcBef>
              <a:spcAft>
                <a:spcPts val="0"/>
              </a:spcAft>
              <a:buNone/>
            </a:pPr>
            <a:r>
              <a:rPr lang="vi" sz="1500">
                <a:solidFill>
                  <a:srgbClr val="000000"/>
                </a:solidFill>
                <a:latin typeface="Times New Roman"/>
                <a:ea typeface="Times New Roman"/>
                <a:cs typeface="Times New Roman"/>
                <a:sym typeface="Times New Roman"/>
              </a:rPr>
              <a:t>Các </a:t>
            </a:r>
            <a:r>
              <a:rPr lang="vi" sz="15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decoder</a:t>
            </a:r>
            <a:r>
              <a:rPr lang="vi" sz="1500">
                <a:solidFill>
                  <a:srgbClr val="000000"/>
                </a:solidFill>
                <a:latin typeface="Times New Roman"/>
                <a:ea typeface="Times New Roman"/>
                <a:cs typeface="Times New Roman"/>
                <a:sym typeface="Times New Roman"/>
              </a:rPr>
              <a:t> cũng có kiến trúc giống như vậy nhưng giữa chúng có một lớp </a:t>
            </a:r>
            <a:r>
              <a:rPr lang="vi" sz="1500">
                <a:solidFill>
                  <a:srgbClr val="000000"/>
                </a:solidFill>
                <a:uFill>
                  <a:noFill/>
                </a:uFill>
                <a:latin typeface="Times New Roman"/>
                <a:ea typeface="Times New Roman"/>
                <a:cs typeface="Times New Roman"/>
                <a:sym typeface="Times New Roman"/>
                <a:hlinkClick r:id="rId4">
                  <a:extLst>
                    <a:ext uri="{A12FA001-AC4F-418D-AE19-62706E023703}">
                      <ahyp:hlinkClr val="tx"/>
                    </a:ext>
                  </a:extLst>
                </a:hlinkClick>
              </a:rPr>
              <a:t>attention</a:t>
            </a:r>
            <a:r>
              <a:rPr lang="vi" sz="1500">
                <a:solidFill>
                  <a:srgbClr val="000000"/>
                </a:solidFill>
                <a:latin typeface="Times New Roman"/>
                <a:ea typeface="Times New Roman"/>
                <a:cs typeface="Times New Roman"/>
                <a:sym typeface="Times New Roman"/>
              </a:rPr>
              <a:t> để nó có thể tập trung vào các phần liên quan của đầu vào.</a:t>
            </a:r>
            <a:endParaRPr sz="1500">
              <a:solidFill>
                <a:srgbClr val="000000"/>
              </a:solidFill>
              <a:latin typeface="Times New Roman"/>
              <a:ea typeface="Times New Roman"/>
              <a:cs typeface="Times New Roman"/>
              <a:sym typeface="Times New Roman"/>
            </a:endParaRPr>
          </a:p>
          <a:p>
            <a:pPr indent="0" lvl="0" marL="0" rtl="0" algn="just">
              <a:lnSpc>
                <a:spcPct val="126923"/>
              </a:lnSpc>
              <a:spcBef>
                <a:spcPts val="1100"/>
              </a:spcBef>
              <a:spcAft>
                <a:spcPts val="1100"/>
              </a:spcAft>
              <a:buNone/>
            </a:pPr>
            <a:r>
              <a:t/>
            </a:r>
            <a:endParaRPr sz="1500">
              <a:solidFill>
                <a:srgbClr val="000000"/>
              </a:solidFill>
              <a:latin typeface="Times New Roman"/>
              <a:ea typeface="Times New Roman"/>
              <a:cs typeface="Times New Roman"/>
              <a:sym typeface="Times New Roman"/>
            </a:endParaRPr>
          </a:p>
        </p:txBody>
      </p:sp>
      <p:pic>
        <p:nvPicPr>
          <p:cNvPr id="180" name="Google Shape;180;p27"/>
          <p:cNvPicPr preferRelativeResize="0"/>
          <p:nvPr/>
        </p:nvPicPr>
        <p:blipFill>
          <a:blip r:embed="rId5">
            <a:alphaModFix/>
          </a:blip>
          <a:stretch>
            <a:fillRect/>
          </a:stretch>
        </p:blipFill>
        <p:spPr>
          <a:xfrm>
            <a:off x="2633650" y="2496900"/>
            <a:ext cx="3876675" cy="2514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186" name="Google Shape;186;p28"/>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Self Attention:</a:t>
            </a:r>
            <a:endParaRPr sz="1500">
              <a:solidFill>
                <a:schemeClr val="dk2"/>
              </a:solidFill>
              <a:latin typeface="Times New Roman"/>
              <a:ea typeface="Times New Roman"/>
              <a:cs typeface="Times New Roman"/>
              <a:sym typeface="Times New Roman"/>
            </a:endParaRPr>
          </a:p>
          <a:p>
            <a:pPr indent="-323850" lvl="0" marL="457200" rtl="0" algn="just">
              <a:lnSpc>
                <a:spcPct val="126923"/>
              </a:lnSpc>
              <a:spcBef>
                <a:spcPts val="0"/>
              </a:spcBef>
              <a:spcAft>
                <a:spcPts val="0"/>
              </a:spcAft>
              <a:buClr>
                <a:srgbClr val="000000"/>
              </a:buClr>
              <a:buSzPts val="1500"/>
              <a:buFont typeface="Times New Roman"/>
              <a:buChar char="-"/>
            </a:pPr>
            <a:r>
              <a:rPr lang="vi" sz="1500">
                <a:solidFill>
                  <a:srgbClr val="000000"/>
                </a:solidFill>
                <a:latin typeface="Times New Roman"/>
                <a:ea typeface="Times New Roman"/>
                <a:cs typeface="Times New Roman"/>
                <a:sym typeface="Times New Roman"/>
              </a:rPr>
              <a:t>Bước đầu tiên để tính </a:t>
            </a:r>
            <a:r>
              <a:rPr lang="vi" sz="1500">
                <a:solidFill>
                  <a:srgbClr val="000000"/>
                </a:solidFill>
                <a:uFill>
                  <a:noFill/>
                </a:uFill>
                <a:latin typeface="Times New Roman"/>
                <a:ea typeface="Times New Roman"/>
                <a:cs typeface="Times New Roman"/>
                <a:sym typeface="Times New Roman"/>
                <a:hlinkClick r:id="rId3">
                  <a:extLst>
                    <a:ext uri="{A12FA001-AC4F-418D-AE19-62706E023703}">
                      <ahyp:hlinkClr val="tx"/>
                    </a:ext>
                  </a:extLst>
                </a:hlinkClick>
              </a:rPr>
              <a:t>self-attention</a:t>
            </a:r>
            <a:r>
              <a:rPr lang="vi" sz="1500">
                <a:solidFill>
                  <a:srgbClr val="000000"/>
                </a:solidFill>
                <a:latin typeface="Times New Roman"/>
                <a:ea typeface="Times New Roman"/>
                <a:cs typeface="Times New Roman"/>
                <a:sym typeface="Times New Roman"/>
              </a:rPr>
              <a:t> là tạo ra bộ 3 vectơ từ các vectơ đầu vào của </a:t>
            </a:r>
            <a:r>
              <a:rPr lang="vi" sz="1500">
                <a:solidFill>
                  <a:srgbClr val="000000"/>
                </a:solidFill>
                <a:uFill>
                  <a:noFill/>
                </a:uFill>
                <a:latin typeface="Times New Roman"/>
                <a:ea typeface="Times New Roman"/>
                <a:cs typeface="Times New Roman"/>
                <a:sym typeface="Times New Roman"/>
                <a:hlinkClick r:id="rId4">
                  <a:extLst>
                    <a:ext uri="{A12FA001-AC4F-418D-AE19-62706E023703}">
                      <ahyp:hlinkClr val="tx"/>
                    </a:ext>
                  </a:extLst>
                </a:hlinkClick>
              </a:rPr>
              <a:t>encoder</a:t>
            </a:r>
            <a:endParaRPr sz="1500">
              <a:latin typeface="Times New Roman"/>
              <a:ea typeface="Times New Roman"/>
              <a:cs typeface="Times New Roman"/>
              <a:sym typeface="Times New Roman"/>
            </a:endParaRPr>
          </a:p>
          <a:p>
            <a:pPr indent="0" lvl="0" marL="0" rtl="0" algn="just">
              <a:lnSpc>
                <a:spcPct val="126923"/>
              </a:lnSpc>
              <a:spcBef>
                <a:spcPts val="1100"/>
              </a:spcBef>
              <a:spcAft>
                <a:spcPts val="1100"/>
              </a:spcAft>
              <a:buNone/>
            </a:pPr>
            <a:r>
              <a:t/>
            </a:r>
            <a:endParaRPr sz="1500">
              <a:latin typeface="Times New Roman"/>
              <a:ea typeface="Times New Roman"/>
              <a:cs typeface="Times New Roman"/>
              <a:sym typeface="Times New Roman"/>
            </a:endParaRPr>
          </a:p>
        </p:txBody>
      </p:sp>
      <p:pic>
        <p:nvPicPr>
          <p:cNvPr id="187" name="Google Shape;187;p28"/>
          <p:cNvPicPr preferRelativeResize="0"/>
          <p:nvPr/>
        </p:nvPicPr>
        <p:blipFill>
          <a:blip r:embed="rId5">
            <a:alphaModFix/>
          </a:blip>
          <a:stretch>
            <a:fillRect/>
          </a:stretch>
        </p:blipFill>
        <p:spPr>
          <a:xfrm>
            <a:off x="1928825" y="2429575"/>
            <a:ext cx="5286375" cy="2714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193" name="Google Shape;193;p29"/>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Self Attention:</a:t>
            </a:r>
            <a:endParaRPr sz="1500">
              <a:solidFill>
                <a:schemeClr val="dk2"/>
              </a:solidFill>
              <a:latin typeface="Times New Roman"/>
              <a:ea typeface="Times New Roman"/>
              <a:cs typeface="Times New Roman"/>
              <a:sym typeface="Times New Roman"/>
            </a:endParaRPr>
          </a:p>
          <a:p>
            <a:pPr indent="-323850" lvl="0" marL="457200" rtl="0" algn="just">
              <a:lnSpc>
                <a:spcPct val="126923"/>
              </a:lnSpc>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Bước thứ hai là tính điểm</a:t>
            </a:r>
            <a:endParaRPr sz="1500">
              <a:solidFill>
                <a:schemeClr val="dk2"/>
              </a:solidFill>
              <a:latin typeface="Times New Roman"/>
              <a:ea typeface="Times New Roman"/>
              <a:cs typeface="Times New Roman"/>
              <a:sym typeface="Times New Roman"/>
            </a:endParaRPr>
          </a:p>
          <a:p>
            <a:pPr indent="0" lvl="0" marL="0" rtl="0" algn="l">
              <a:spcBef>
                <a:spcPts val="1100"/>
              </a:spcBef>
              <a:spcAft>
                <a:spcPts val="1200"/>
              </a:spcAft>
              <a:buNone/>
            </a:pPr>
            <a:r>
              <a:t/>
            </a:r>
            <a:endParaRPr sz="1500">
              <a:solidFill>
                <a:schemeClr val="dk2"/>
              </a:solidFill>
              <a:latin typeface="Times New Roman"/>
              <a:ea typeface="Times New Roman"/>
              <a:cs typeface="Times New Roman"/>
              <a:sym typeface="Times New Roman"/>
            </a:endParaRPr>
          </a:p>
        </p:txBody>
      </p:sp>
      <p:pic>
        <p:nvPicPr>
          <p:cNvPr id="194" name="Google Shape;194;p29"/>
          <p:cNvPicPr preferRelativeResize="0"/>
          <p:nvPr/>
        </p:nvPicPr>
        <p:blipFill>
          <a:blip r:embed="rId3">
            <a:alphaModFix/>
          </a:blip>
          <a:stretch>
            <a:fillRect/>
          </a:stretch>
        </p:blipFill>
        <p:spPr>
          <a:xfrm>
            <a:off x="1919300" y="2473750"/>
            <a:ext cx="5305425" cy="2669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200" name="Google Shape;200;p30"/>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Self Attention:</a:t>
            </a:r>
            <a:endParaRPr sz="1500">
              <a:solidFill>
                <a:schemeClr val="dk2"/>
              </a:solidFill>
              <a:latin typeface="Times New Roman"/>
              <a:ea typeface="Times New Roman"/>
              <a:cs typeface="Times New Roman"/>
              <a:sym typeface="Times New Roman"/>
            </a:endParaRPr>
          </a:p>
          <a:p>
            <a:pPr indent="-323850" lvl="0" marL="457200" rtl="0" algn="just">
              <a:lnSpc>
                <a:spcPct val="126923"/>
              </a:lnSpc>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Bước tiếp theo là chuẩn hóa điểm</a:t>
            </a:r>
            <a:endParaRPr sz="1500">
              <a:solidFill>
                <a:schemeClr val="dk2"/>
              </a:solidFill>
              <a:latin typeface="Times New Roman"/>
              <a:ea typeface="Times New Roman"/>
              <a:cs typeface="Times New Roman"/>
              <a:sym typeface="Times New Roman"/>
            </a:endParaRPr>
          </a:p>
        </p:txBody>
      </p:sp>
      <p:pic>
        <p:nvPicPr>
          <p:cNvPr id="201" name="Google Shape;201;p30"/>
          <p:cNvPicPr preferRelativeResize="0"/>
          <p:nvPr/>
        </p:nvPicPr>
        <p:blipFill>
          <a:blip r:embed="rId3">
            <a:alphaModFix/>
          </a:blip>
          <a:stretch>
            <a:fillRect/>
          </a:stretch>
        </p:blipFill>
        <p:spPr>
          <a:xfrm>
            <a:off x="2246825" y="2429575"/>
            <a:ext cx="5305425" cy="2714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207" name="Google Shape;207;p31"/>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323850" lvl="0" marL="457200" rtl="0" algn="just">
              <a:lnSpc>
                <a:spcPct val="126923"/>
              </a:lnSpc>
              <a:spcBef>
                <a:spcPts val="0"/>
              </a:spcBef>
              <a:spcAft>
                <a:spcPts val="0"/>
              </a:spcAft>
              <a:buClr>
                <a:srgbClr val="000000"/>
              </a:buClr>
              <a:buSzPts val="1500"/>
              <a:buFont typeface="Times New Roman"/>
              <a:buChar char="●"/>
            </a:pPr>
            <a:r>
              <a:rPr lang="vi" sz="1500">
                <a:solidFill>
                  <a:srgbClr val="000000"/>
                </a:solidFill>
                <a:latin typeface="Times New Roman"/>
                <a:ea typeface="Times New Roman"/>
                <a:cs typeface="Times New Roman"/>
                <a:sym typeface="Times New Roman"/>
              </a:rPr>
              <a:t>Self Attention</a:t>
            </a:r>
            <a:endParaRPr sz="1500">
              <a:solidFill>
                <a:srgbClr val="000000"/>
              </a:solidFill>
              <a:latin typeface="Times New Roman"/>
              <a:ea typeface="Times New Roman"/>
              <a:cs typeface="Times New Roman"/>
              <a:sym typeface="Times New Roman"/>
            </a:endParaRPr>
          </a:p>
          <a:p>
            <a:pPr indent="-323850" lvl="0" marL="457200" rtl="0" algn="just">
              <a:lnSpc>
                <a:spcPct val="126923"/>
              </a:lnSpc>
              <a:spcBef>
                <a:spcPts val="0"/>
              </a:spcBef>
              <a:spcAft>
                <a:spcPts val="0"/>
              </a:spcAft>
              <a:buClr>
                <a:srgbClr val="000000"/>
              </a:buClr>
              <a:buSzPts val="1500"/>
              <a:buFont typeface="Times New Roman"/>
              <a:buChar char="-"/>
            </a:pPr>
            <a:r>
              <a:rPr lang="vi" sz="1500">
                <a:solidFill>
                  <a:srgbClr val="000000"/>
                </a:solidFill>
                <a:latin typeface="Times New Roman"/>
                <a:ea typeface="Times New Roman"/>
                <a:cs typeface="Times New Roman"/>
                <a:sym typeface="Times New Roman"/>
              </a:rPr>
              <a:t>Bước tiếp theo là nhân vectơ </a:t>
            </a:r>
            <a:r>
              <a:rPr i="1" lang="vi" sz="1500">
                <a:solidFill>
                  <a:srgbClr val="000000"/>
                </a:solidFill>
                <a:latin typeface="Times New Roman"/>
                <a:ea typeface="Times New Roman"/>
                <a:cs typeface="Times New Roman"/>
                <a:sym typeface="Times New Roman"/>
              </a:rPr>
              <a:t>Value</a:t>
            </a:r>
            <a:r>
              <a:rPr lang="vi" sz="1500">
                <a:solidFill>
                  <a:srgbClr val="000000"/>
                </a:solidFill>
                <a:latin typeface="Times New Roman"/>
                <a:ea typeface="Times New Roman"/>
                <a:cs typeface="Times New Roman"/>
                <a:sym typeface="Times New Roman"/>
              </a:rPr>
              <a:t> </a:t>
            </a:r>
            <a:endParaRPr sz="1500">
              <a:solidFill>
                <a:srgbClr val="000000"/>
              </a:solidFill>
              <a:latin typeface="Times New Roman"/>
              <a:ea typeface="Times New Roman"/>
              <a:cs typeface="Times New Roman"/>
              <a:sym typeface="Times New Roman"/>
            </a:endParaRPr>
          </a:p>
          <a:p>
            <a:pPr indent="0" lvl="0" marL="0" rtl="0" algn="just">
              <a:lnSpc>
                <a:spcPct val="126923"/>
              </a:lnSpc>
              <a:spcBef>
                <a:spcPts val="1100"/>
              </a:spcBef>
              <a:spcAft>
                <a:spcPts val="0"/>
              </a:spcAft>
              <a:buNone/>
            </a:pPr>
            <a:r>
              <a:rPr lang="vi" sz="1500">
                <a:solidFill>
                  <a:srgbClr val="000000"/>
                </a:solidFill>
                <a:latin typeface="Times New Roman"/>
                <a:ea typeface="Times New Roman"/>
                <a:cs typeface="Times New Roman"/>
                <a:sym typeface="Times New Roman"/>
              </a:rPr>
              <a:t>với mỗi giá trị điểm đã tính phía trên rồi </a:t>
            </a:r>
            <a:endParaRPr sz="1500">
              <a:solidFill>
                <a:srgbClr val="000000"/>
              </a:solidFill>
              <a:latin typeface="Times New Roman"/>
              <a:ea typeface="Times New Roman"/>
              <a:cs typeface="Times New Roman"/>
              <a:sym typeface="Times New Roman"/>
            </a:endParaRPr>
          </a:p>
          <a:p>
            <a:pPr indent="0" lvl="0" marL="0" rtl="0" algn="just">
              <a:lnSpc>
                <a:spcPct val="126923"/>
              </a:lnSpc>
              <a:spcBef>
                <a:spcPts val="1100"/>
              </a:spcBef>
              <a:spcAft>
                <a:spcPts val="0"/>
              </a:spcAft>
              <a:buNone/>
            </a:pPr>
            <a:r>
              <a:rPr lang="vi" sz="1500">
                <a:solidFill>
                  <a:srgbClr val="000000"/>
                </a:solidFill>
                <a:latin typeface="Times New Roman"/>
                <a:ea typeface="Times New Roman"/>
                <a:cs typeface="Times New Roman"/>
                <a:sym typeface="Times New Roman"/>
              </a:rPr>
              <a:t>cộng lại với nhau</a:t>
            </a:r>
            <a:endParaRPr sz="1500">
              <a:solidFill>
                <a:srgbClr val="000000"/>
              </a:solidFill>
              <a:latin typeface="Times New Roman"/>
              <a:ea typeface="Times New Roman"/>
              <a:cs typeface="Times New Roman"/>
              <a:sym typeface="Times New Roman"/>
            </a:endParaRPr>
          </a:p>
          <a:p>
            <a:pPr indent="0" lvl="0" marL="0" rtl="0" algn="just">
              <a:lnSpc>
                <a:spcPct val="126923"/>
              </a:lnSpc>
              <a:spcBef>
                <a:spcPts val="1100"/>
              </a:spcBef>
              <a:spcAft>
                <a:spcPts val="1100"/>
              </a:spcAft>
              <a:buNone/>
            </a:pPr>
            <a:r>
              <a:t/>
            </a:r>
            <a:endParaRPr sz="1500">
              <a:solidFill>
                <a:srgbClr val="000000"/>
              </a:solidFill>
              <a:latin typeface="Times New Roman"/>
              <a:ea typeface="Times New Roman"/>
              <a:cs typeface="Times New Roman"/>
              <a:sym typeface="Times New Roman"/>
            </a:endParaRPr>
          </a:p>
        </p:txBody>
      </p:sp>
      <p:pic>
        <p:nvPicPr>
          <p:cNvPr id="208" name="Google Shape;208;p31"/>
          <p:cNvPicPr preferRelativeResize="0"/>
          <p:nvPr/>
        </p:nvPicPr>
        <p:blipFill>
          <a:blip r:embed="rId3">
            <a:alphaModFix/>
          </a:blip>
          <a:stretch>
            <a:fillRect/>
          </a:stretch>
        </p:blipFill>
        <p:spPr>
          <a:xfrm>
            <a:off x="4279550" y="1753400"/>
            <a:ext cx="4574550" cy="3289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377190" lvl="0" marL="457200" rtl="0" algn="l">
              <a:spcBef>
                <a:spcPts val="0"/>
              </a:spcBef>
              <a:spcAft>
                <a:spcPts val="0"/>
              </a:spcAft>
              <a:buSzPct val="100000"/>
              <a:buFont typeface="Times New Roman"/>
              <a:buAutoNum type="arabicPeriod"/>
            </a:pPr>
            <a:r>
              <a:rPr lang="vi">
                <a:latin typeface="Times New Roman"/>
                <a:ea typeface="Times New Roman"/>
                <a:cs typeface="Times New Roman"/>
                <a:sym typeface="Times New Roman"/>
              </a:rPr>
              <a:t>Đặt vấn đề</a:t>
            </a:r>
            <a:endParaRPr>
              <a:latin typeface="Times New Roman"/>
              <a:ea typeface="Times New Roman"/>
              <a:cs typeface="Times New Roman"/>
              <a:sym typeface="Times New Roman"/>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None/>
            </a:pPr>
            <a:r>
              <a:rPr lang="vi" sz="1500">
                <a:solidFill>
                  <a:srgbClr val="000000"/>
                </a:solidFill>
                <a:latin typeface="Times New Roman"/>
                <a:ea typeface="Times New Roman"/>
                <a:cs typeface="Times New Roman"/>
                <a:sym typeface="Times New Roman"/>
              </a:rPr>
              <a:t>Sequence-to-Sequence Learning (phương pháp học chuỗi liên tiếp) sử dụng Neural Networks là một kỹ thuật rất mạnh được sử dụng để giải quyết rất nhiều vấn đề trong Machine Learning, trong đó có vấn đề về dịch thuật từ một đoạn văn bản trong ngôn ngữ này sang đoạn văn bản tương ứng trong ngôn ngữ khác.</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214" name="Google Shape;214;p32"/>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vi" sz="2000">
                <a:solidFill>
                  <a:srgbClr val="232323"/>
                </a:solidFill>
                <a:latin typeface="Times New Roman"/>
                <a:ea typeface="Times New Roman"/>
                <a:cs typeface="Times New Roman"/>
                <a:sym typeface="Times New Roman"/>
              </a:rPr>
              <a:t>Multihead attention:</a:t>
            </a:r>
            <a:endParaRPr sz="2000">
              <a:solidFill>
                <a:srgbClr val="232323"/>
              </a:solidFill>
              <a:latin typeface="Times New Roman"/>
              <a:ea typeface="Times New Roman"/>
              <a:cs typeface="Times New Roman"/>
              <a:sym typeface="Times New Roman"/>
            </a:endParaRPr>
          </a:p>
          <a:p>
            <a:pPr indent="-355600" lvl="0" marL="914400" rtl="0" algn="just">
              <a:lnSpc>
                <a:spcPct val="126923"/>
              </a:lnSpc>
              <a:spcBef>
                <a:spcPts val="0"/>
              </a:spcBef>
              <a:spcAft>
                <a:spcPts val="0"/>
              </a:spcAft>
              <a:buClr>
                <a:srgbClr val="232323"/>
              </a:buClr>
              <a:buSzPts val="2000"/>
              <a:buFont typeface="Times New Roman"/>
              <a:buChar char="-"/>
            </a:pPr>
            <a:r>
              <a:rPr lang="vi" sz="1500">
                <a:solidFill>
                  <a:srgbClr val="000000"/>
                </a:solidFill>
                <a:latin typeface="Times New Roman"/>
                <a:ea typeface="Times New Roman"/>
                <a:cs typeface="Times New Roman"/>
                <a:sym typeface="Times New Roman"/>
              </a:rPr>
              <a:t>Ý tưởng đằng sau kỹ thuật này là một từ có thể có nhiều nghĩa hoặc nhiều cách thể hiện khác nhau khi dịch ra một ngôn ngữ khác</a:t>
            </a:r>
            <a:endParaRPr sz="1500">
              <a:solidFill>
                <a:srgbClr val="000000"/>
              </a:solidFill>
              <a:latin typeface="Times New Roman"/>
              <a:ea typeface="Times New Roman"/>
              <a:cs typeface="Times New Roman"/>
              <a:sym typeface="Times New Roman"/>
            </a:endParaRPr>
          </a:p>
          <a:p>
            <a:pPr indent="0" lvl="0" marL="914400" rtl="0" algn="just">
              <a:lnSpc>
                <a:spcPct val="126923"/>
              </a:lnSpc>
              <a:spcBef>
                <a:spcPts val="1100"/>
              </a:spcBef>
              <a:spcAft>
                <a:spcPts val="1100"/>
              </a:spcAft>
              <a:buNone/>
            </a:pPr>
            <a:r>
              <a:t/>
            </a:r>
            <a:endParaRPr sz="1500">
              <a:solidFill>
                <a:srgbClr val="000000"/>
              </a:solidFill>
              <a:latin typeface="Times New Roman"/>
              <a:ea typeface="Times New Roman"/>
              <a:cs typeface="Times New Roman"/>
              <a:sym typeface="Times New Roman"/>
            </a:endParaRPr>
          </a:p>
        </p:txBody>
      </p:sp>
      <p:pic>
        <p:nvPicPr>
          <p:cNvPr id="215" name="Google Shape;215;p32"/>
          <p:cNvPicPr preferRelativeResize="0"/>
          <p:nvPr/>
        </p:nvPicPr>
        <p:blipFill rotWithShape="1">
          <a:blip r:embed="rId3">
            <a:alphaModFix/>
          </a:blip>
          <a:srcRect b="15245" l="0" r="0" t="9690"/>
          <a:stretch/>
        </p:blipFill>
        <p:spPr>
          <a:xfrm>
            <a:off x="1895475" y="2883175"/>
            <a:ext cx="5353050" cy="2260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1" name="Google Shape;221;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2" name="Google Shape;222;p33"/>
          <p:cNvPicPr preferRelativeResize="0"/>
          <p:nvPr/>
        </p:nvPicPr>
        <p:blipFill>
          <a:blip r:embed="rId3">
            <a:alphaModFix/>
          </a:blip>
          <a:stretch>
            <a:fillRect/>
          </a:stretch>
        </p:blipFill>
        <p:spPr>
          <a:xfrm>
            <a:off x="495300" y="1085850"/>
            <a:ext cx="8153400" cy="2971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p>
        </p:txBody>
      </p:sp>
      <p:sp>
        <p:nvSpPr>
          <p:cNvPr id="228" name="Google Shape;228;p34"/>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vi" sz="2000">
                <a:solidFill>
                  <a:srgbClr val="232323"/>
                </a:solidFill>
                <a:latin typeface="Times New Roman"/>
                <a:ea typeface="Times New Roman"/>
                <a:cs typeface="Times New Roman"/>
                <a:sym typeface="Times New Roman"/>
              </a:rPr>
              <a:t>Multihead attention:</a:t>
            </a:r>
            <a:endParaRPr sz="2000">
              <a:solidFill>
                <a:srgbClr val="232323"/>
              </a:solidFill>
              <a:latin typeface="Times New Roman"/>
              <a:ea typeface="Times New Roman"/>
              <a:cs typeface="Times New Roman"/>
              <a:sym typeface="Times New Roman"/>
            </a:endParaRPr>
          </a:p>
          <a:p>
            <a:pPr indent="0" lvl="0" marL="457200" rtl="0" algn="just">
              <a:spcBef>
                <a:spcPts val="1100"/>
              </a:spcBef>
              <a:spcAft>
                <a:spcPts val="0"/>
              </a:spcAft>
              <a:buNone/>
            </a:pPr>
            <a:r>
              <a:t/>
            </a:r>
            <a:endParaRPr sz="2000">
              <a:solidFill>
                <a:srgbClr val="232323"/>
              </a:solidFill>
              <a:latin typeface="Times New Roman"/>
              <a:ea typeface="Times New Roman"/>
              <a:cs typeface="Times New Roman"/>
              <a:sym typeface="Times New Roman"/>
            </a:endParaRPr>
          </a:p>
          <a:p>
            <a:pPr indent="0" lvl="0" marL="0" rtl="0" algn="just">
              <a:spcBef>
                <a:spcPts val="1100"/>
              </a:spcBef>
              <a:spcAft>
                <a:spcPts val="1100"/>
              </a:spcAft>
              <a:buNone/>
            </a:pPr>
            <a:r>
              <a:t/>
            </a:r>
            <a:endParaRPr sz="2000">
              <a:solidFill>
                <a:srgbClr val="232323"/>
              </a:solidFill>
              <a:latin typeface="Times New Roman"/>
              <a:ea typeface="Times New Roman"/>
              <a:cs typeface="Times New Roman"/>
              <a:sym typeface="Times New Roman"/>
            </a:endParaRPr>
          </a:p>
        </p:txBody>
      </p:sp>
      <p:pic>
        <p:nvPicPr>
          <p:cNvPr id="229" name="Google Shape;229;p34"/>
          <p:cNvPicPr preferRelativeResize="0"/>
          <p:nvPr/>
        </p:nvPicPr>
        <p:blipFill>
          <a:blip r:embed="rId3">
            <a:alphaModFix/>
          </a:blip>
          <a:stretch>
            <a:fillRect/>
          </a:stretch>
        </p:blipFill>
        <p:spPr>
          <a:xfrm>
            <a:off x="3752850" y="1903313"/>
            <a:ext cx="5391150" cy="3190875"/>
          </a:xfrm>
          <a:prstGeom prst="rect">
            <a:avLst/>
          </a:prstGeom>
          <a:noFill/>
          <a:ln>
            <a:noFill/>
          </a:ln>
        </p:spPr>
      </p:pic>
      <p:sp>
        <p:nvSpPr>
          <p:cNvPr id="230" name="Google Shape;230;p34"/>
          <p:cNvSpPr txBox="1"/>
          <p:nvPr/>
        </p:nvSpPr>
        <p:spPr>
          <a:xfrm>
            <a:off x="1236875" y="2363300"/>
            <a:ext cx="2385300" cy="1409400"/>
          </a:xfrm>
          <a:prstGeom prst="rect">
            <a:avLst/>
          </a:prstGeom>
          <a:noFill/>
          <a:ln>
            <a:noFill/>
          </a:ln>
        </p:spPr>
        <p:txBody>
          <a:bodyPr anchorCtr="0" anchor="t" bIns="91425" lIns="91425" spcFirstLastPara="1" rIns="91425" wrap="square" tIns="91425">
            <a:spAutoFit/>
          </a:bodyPr>
          <a:lstStyle/>
          <a:p>
            <a:pPr indent="0" lvl="0" marL="0" rtl="0" algn="l">
              <a:lnSpc>
                <a:spcPct val="143478"/>
              </a:lnSpc>
              <a:spcBef>
                <a:spcPts val="0"/>
              </a:spcBef>
              <a:spcAft>
                <a:spcPts val="1200"/>
              </a:spcAft>
              <a:buNone/>
            </a:pPr>
            <a:r>
              <a:rPr lang="vi" sz="1500">
                <a:latin typeface="Times New Roman"/>
                <a:ea typeface="Times New Roman"/>
                <a:cs typeface="Times New Roman"/>
                <a:sym typeface="Times New Roman"/>
              </a:rPr>
              <a:t>Với </a:t>
            </a:r>
            <a:r>
              <a:rPr lang="vi" sz="1500">
                <a:uFill>
                  <a:noFill/>
                </a:uFill>
                <a:latin typeface="Times New Roman"/>
                <a:ea typeface="Times New Roman"/>
                <a:cs typeface="Times New Roman"/>
                <a:sym typeface="Times New Roman"/>
                <a:hlinkClick r:id="rId4"/>
              </a:rPr>
              <a:t>multi-headed attention</a:t>
            </a:r>
            <a:r>
              <a:rPr lang="vi" sz="1500">
                <a:latin typeface="Times New Roman"/>
                <a:ea typeface="Times New Roman"/>
                <a:cs typeface="Times New Roman"/>
                <a:sym typeface="Times New Roman"/>
              </a:rPr>
              <a:t> chúng ta không chỉ có một mà nhiều bộ ma trận trọng số Query/Key/Value</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p>
        </p:txBody>
      </p:sp>
      <p:sp>
        <p:nvSpPr>
          <p:cNvPr id="236" name="Google Shape;236;p35"/>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vi" sz="2000">
                <a:solidFill>
                  <a:srgbClr val="232323"/>
                </a:solidFill>
                <a:latin typeface="Times New Roman"/>
                <a:ea typeface="Times New Roman"/>
                <a:cs typeface="Times New Roman"/>
                <a:sym typeface="Times New Roman"/>
              </a:rPr>
              <a:t>Multihead attention:</a:t>
            </a:r>
            <a:endParaRPr sz="2000">
              <a:solidFill>
                <a:srgbClr val="232323"/>
              </a:solidFill>
              <a:latin typeface="Times New Roman"/>
              <a:ea typeface="Times New Roman"/>
              <a:cs typeface="Times New Roman"/>
              <a:sym typeface="Times New Roman"/>
            </a:endParaRPr>
          </a:p>
          <a:p>
            <a:pPr indent="-323850" lvl="0" marL="457200" rtl="0" algn="just">
              <a:lnSpc>
                <a:spcPct val="126923"/>
              </a:lnSpc>
              <a:spcBef>
                <a:spcPts val="0"/>
              </a:spcBef>
              <a:spcAft>
                <a:spcPts val="0"/>
              </a:spcAft>
              <a:buClr>
                <a:srgbClr val="000000"/>
              </a:buClr>
              <a:buSzPts val="1500"/>
              <a:buFont typeface="Times New Roman"/>
              <a:buChar char="-"/>
            </a:pPr>
            <a:r>
              <a:rPr lang="vi" sz="1500">
                <a:solidFill>
                  <a:srgbClr val="000000"/>
                </a:solidFill>
                <a:latin typeface="Times New Roman"/>
                <a:ea typeface="Times New Roman"/>
                <a:cs typeface="Times New Roman"/>
                <a:sym typeface="Times New Roman"/>
              </a:rPr>
              <a:t>Với 8 lần tính với các ma trận khác nhau, ta có 8 ma trận Z khác nhau.</a:t>
            </a:r>
            <a:endParaRPr sz="1500">
              <a:solidFill>
                <a:srgbClr val="000000"/>
              </a:solidFill>
              <a:latin typeface="Times New Roman"/>
              <a:ea typeface="Times New Roman"/>
              <a:cs typeface="Times New Roman"/>
              <a:sym typeface="Times New Roman"/>
            </a:endParaRPr>
          </a:p>
          <a:p>
            <a:pPr indent="0" lvl="0" marL="457200" rtl="0" algn="just">
              <a:spcBef>
                <a:spcPts val="1100"/>
              </a:spcBef>
              <a:spcAft>
                <a:spcPts val="1100"/>
              </a:spcAft>
              <a:buNone/>
            </a:pPr>
            <a:r>
              <a:t/>
            </a:r>
            <a:endParaRPr sz="2000">
              <a:solidFill>
                <a:srgbClr val="232323"/>
              </a:solidFill>
              <a:latin typeface="Times New Roman"/>
              <a:ea typeface="Times New Roman"/>
              <a:cs typeface="Times New Roman"/>
              <a:sym typeface="Times New Roman"/>
            </a:endParaRPr>
          </a:p>
        </p:txBody>
      </p:sp>
      <p:pic>
        <p:nvPicPr>
          <p:cNvPr descr="Minh họa Transformer" id="237" name="Google Shape;237;p35"/>
          <p:cNvPicPr preferRelativeResize="0"/>
          <p:nvPr/>
        </p:nvPicPr>
        <p:blipFill>
          <a:blip r:embed="rId3">
            <a:alphaModFix/>
          </a:blip>
          <a:stretch>
            <a:fillRect/>
          </a:stretch>
        </p:blipFill>
        <p:spPr>
          <a:xfrm>
            <a:off x="1876425" y="2571750"/>
            <a:ext cx="5391150" cy="2552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p>
        </p:txBody>
      </p:sp>
      <p:sp>
        <p:nvSpPr>
          <p:cNvPr id="243" name="Google Shape;243;p36"/>
          <p:cNvSpPr txBox="1"/>
          <p:nvPr>
            <p:ph idx="1" type="body"/>
          </p:nvPr>
        </p:nvSpPr>
        <p:spPr>
          <a:xfrm>
            <a:off x="729450" y="1853850"/>
            <a:ext cx="7688700" cy="2486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vi" sz="2000">
                <a:solidFill>
                  <a:srgbClr val="232323"/>
                </a:solidFill>
                <a:latin typeface="Times New Roman"/>
                <a:ea typeface="Times New Roman"/>
                <a:cs typeface="Times New Roman"/>
                <a:sym typeface="Times New Roman"/>
              </a:rPr>
              <a:t>Multihead attention:</a:t>
            </a:r>
            <a:endParaRPr sz="2000">
              <a:solidFill>
                <a:srgbClr val="232323"/>
              </a:solidFill>
              <a:latin typeface="Times New Roman"/>
              <a:ea typeface="Times New Roman"/>
              <a:cs typeface="Times New Roman"/>
              <a:sym typeface="Times New Roman"/>
            </a:endParaRPr>
          </a:p>
          <a:p>
            <a:pPr indent="0" lvl="0" marL="457200" rtl="0" algn="just">
              <a:spcBef>
                <a:spcPts val="1100"/>
              </a:spcBef>
              <a:spcAft>
                <a:spcPts val="1100"/>
              </a:spcAft>
              <a:buNone/>
            </a:pPr>
            <a:r>
              <a:t/>
            </a:r>
            <a:endParaRPr sz="2000">
              <a:solidFill>
                <a:srgbClr val="232323"/>
              </a:solidFill>
              <a:latin typeface="Times New Roman"/>
              <a:ea typeface="Times New Roman"/>
              <a:cs typeface="Times New Roman"/>
              <a:sym typeface="Times New Roman"/>
            </a:endParaRPr>
          </a:p>
        </p:txBody>
      </p:sp>
      <p:pic>
        <p:nvPicPr>
          <p:cNvPr descr="Minh họa Transformer" id="244" name="Google Shape;244;p36"/>
          <p:cNvPicPr preferRelativeResize="0"/>
          <p:nvPr/>
        </p:nvPicPr>
        <p:blipFill>
          <a:blip r:embed="rId3">
            <a:alphaModFix/>
          </a:blip>
          <a:stretch>
            <a:fillRect/>
          </a:stretch>
        </p:blipFill>
        <p:spPr>
          <a:xfrm>
            <a:off x="1876425" y="2341225"/>
            <a:ext cx="5391150" cy="2802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7"/>
          <p:cNvSpPr txBox="1"/>
          <p:nvPr>
            <p:ph type="title"/>
          </p:nvPr>
        </p:nvSpPr>
        <p:spPr>
          <a:xfrm>
            <a:off x="7276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50" name="Google Shape;250;p37"/>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0" lvl="0" marL="457200" rtl="0" algn="just">
              <a:lnSpc>
                <a:spcPct val="126923"/>
              </a:lnSpc>
              <a:spcBef>
                <a:spcPts val="1200"/>
              </a:spcBef>
              <a:spcAft>
                <a:spcPts val="0"/>
              </a:spcAft>
              <a:buNone/>
            </a:pPr>
            <a:r>
              <a:t/>
            </a:r>
            <a:endParaRPr>
              <a:solidFill>
                <a:srgbClr val="111111"/>
              </a:solidFill>
              <a:highlight>
                <a:srgbClr val="FFFFFF"/>
              </a:highlight>
              <a:latin typeface="Arial"/>
              <a:ea typeface="Arial"/>
              <a:cs typeface="Arial"/>
              <a:sym typeface="Arial"/>
            </a:endParaRPr>
          </a:p>
          <a:p>
            <a:pPr indent="0" lvl="0" marL="0" rtl="0" algn="just">
              <a:lnSpc>
                <a:spcPct val="126923"/>
              </a:lnSpc>
              <a:spcBef>
                <a:spcPts val="1200"/>
              </a:spcBef>
              <a:spcAft>
                <a:spcPts val="1200"/>
              </a:spcAft>
              <a:buNone/>
            </a:pPr>
            <a:r>
              <a:t/>
            </a:r>
            <a:endParaRPr sz="2000">
              <a:solidFill>
                <a:srgbClr val="212121"/>
              </a:solidFill>
              <a:latin typeface="Times New Roman"/>
              <a:ea typeface="Times New Roman"/>
              <a:cs typeface="Times New Roman"/>
              <a:sym typeface="Times New Roman"/>
            </a:endParaRPr>
          </a:p>
        </p:txBody>
      </p:sp>
      <p:pic>
        <p:nvPicPr>
          <p:cNvPr id="251" name="Google Shape;251;p37"/>
          <p:cNvPicPr preferRelativeResize="0"/>
          <p:nvPr/>
        </p:nvPicPr>
        <p:blipFill>
          <a:blip r:embed="rId3">
            <a:alphaModFix/>
          </a:blip>
          <a:stretch>
            <a:fillRect/>
          </a:stretch>
        </p:blipFill>
        <p:spPr>
          <a:xfrm>
            <a:off x="3777250" y="1853850"/>
            <a:ext cx="5366751" cy="3230525"/>
          </a:xfrm>
          <a:prstGeom prst="rect">
            <a:avLst/>
          </a:prstGeom>
          <a:noFill/>
          <a:ln>
            <a:noFill/>
          </a:ln>
        </p:spPr>
      </p:pic>
      <p:sp>
        <p:nvSpPr>
          <p:cNvPr id="252" name="Google Shape;252;p37"/>
          <p:cNvSpPr txBox="1"/>
          <p:nvPr/>
        </p:nvSpPr>
        <p:spPr>
          <a:xfrm>
            <a:off x="954350" y="1858500"/>
            <a:ext cx="2561700" cy="2331900"/>
          </a:xfrm>
          <a:prstGeom prst="rect">
            <a:avLst/>
          </a:prstGeom>
          <a:noFill/>
          <a:ln>
            <a:noFill/>
          </a:ln>
        </p:spPr>
        <p:txBody>
          <a:bodyPr anchorCtr="0" anchor="t" bIns="91425" lIns="91425" spcFirstLastPara="1" rIns="91425" wrap="square" tIns="91425">
            <a:spAutoFit/>
          </a:bodyPr>
          <a:lstStyle/>
          <a:p>
            <a:pPr indent="0" lvl="0" marL="0" rtl="0" algn="just">
              <a:lnSpc>
                <a:spcPct val="126923"/>
              </a:lnSpc>
              <a:spcBef>
                <a:spcPts val="1200"/>
              </a:spcBef>
              <a:spcAft>
                <a:spcPts val="0"/>
              </a:spcAft>
              <a:buNone/>
            </a:pPr>
            <a:r>
              <a:rPr lang="vi" sz="1300">
                <a:solidFill>
                  <a:schemeClr val="dk2"/>
                </a:solidFill>
                <a:highlight>
                  <a:srgbClr val="FFFFFF"/>
                </a:highlight>
                <a:latin typeface="Times New Roman"/>
                <a:ea typeface="Times New Roman"/>
                <a:cs typeface="Times New Roman"/>
                <a:sym typeface="Times New Roman"/>
              </a:rPr>
              <a:t>Kết</a:t>
            </a:r>
            <a:r>
              <a:rPr lang="vi" sz="1300">
                <a:solidFill>
                  <a:schemeClr val="dk2"/>
                </a:solidFill>
                <a:highlight>
                  <a:srgbClr val="FFFFFF"/>
                </a:highlight>
                <a:latin typeface="Times New Roman"/>
                <a:ea typeface="Times New Roman"/>
                <a:cs typeface="Times New Roman"/>
                <a:sym typeface="Times New Roman"/>
              </a:rPr>
              <a:t> quả của </a:t>
            </a:r>
            <a:r>
              <a:rPr lang="vi" sz="1300">
                <a:solidFill>
                  <a:schemeClr val="dk2"/>
                </a:solidFill>
                <a:highlight>
                  <a:srgbClr val="FFFFFF"/>
                </a:highlight>
                <a:uFill>
                  <a:noFill/>
                </a:uFill>
                <a:latin typeface="Times New Roman"/>
                <a:ea typeface="Times New Roman"/>
                <a:cs typeface="Times New Roman"/>
                <a:sym typeface="Times New Roman"/>
                <a:hlinkClick r:id="rId4">
                  <a:extLst>
                    <a:ext uri="{A12FA001-AC4F-418D-AE19-62706E023703}">
                      <ahyp:hlinkClr val="tx"/>
                    </a:ext>
                  </a:extLst>
                </a:hlinkClick>
              </a:rPr>
              <a:t>encoder</a:t>
            </a:r>
            <a:r>
              <a:rPr lang="vi" sz="1300">
                <a:solidFill>
                  <a:schemeClr val="dk2"/>
                </a:solidFill>
                <a:highlight>
                  <a:srgbClr val="FFFFFF"/>
                </a:highlight>
                <a:latin typeface="Times New Roman"/>
                <a:ea typeface="Times New Roman"/>
                <a:cs typeface="Times New Roman"/>
                <a:sym typeface="Times New Roman"/>
              </a:rPr>
              <a:t> trên cùng được chuyển thành một bộ các véc tơ </a:t>
            </a:r>
            <a:r>
              <a:rPr lang="vi" sz="1300">
                <a:solidFill>
                  <a:schemeClr val="dk2"/>
                </a:solidFill>
                <a:highlight>
                  <a:srgbClr val="FFFFFF"/>
                </a:highlight>
                <a:uFill>
                  <a:noFill/>
                </a:uFill>
                <a:latin typeface="Times New Roman"/>
                <a:ea typeface="Times New Roman"/>
                <a:cs typeface="Times New Roman"/>
                <a:sym typeface="Times New Roman"/>
                <a:hlinkClick r:id="rId5">
                  <a:extLst>
                    <a:ext uri="{A12FA001-AC4F-418D-AE19-62706E023703}">
                      <ahyp:hlinkClr val="tx"/>
                    </a:ext>
                  </a:extLst>
                </a:hlinkClick>
              </a:rPr>
              <a:t>attention</a:t>
            </a:r>
            <a:r>
              <a:rPr lang="vi" sz="1300">
                <a:solidFill>
                  <a:schemeClr val="dk2"/>
                </a:solidFill>
                <a:highlight>
                  <a:srgbClr val="FFFFFF"/>
                </a:highlight>
                <a:latin typeface="Times New Roman"/>
                <a:ea typeface="Times New Roman"/>
                <a:cs typeface="Times New Roman"/>
                <a:sym typeface="Times New Roman"/>
              </a:rPr>
              <a:t> K và V. Chúng được sử dụng bởi mỗi </a:t>
            </a:r>
            <a:r>
              <a:rPr lang="vi" sz="1300">
                <a:solidFill>
                  <a:schemeClr val="dk2"/>
                </a:solidFill>
                <a:highlight>
                  <a:srgbClr val="FFFFFF"/>
                </a:highlight>
                <a:uFill>
                  <a:noFill/>
                </a:uFill>
                <a:latin typeface="Times New Roman"/>
                <a:ea typeface="Times New Roman"/>
                <a:cs typeface="Times New Roman"/>
                <a:sym typeface="Times New Roman"/>
                <a:hlinkClick r:id="rId6">
                  <a:extLst>
                    <a:ext uri="{A12FA001-AC4F-418D-AE19-62706E023703}">
                      <ahyp:hlinkClr val="tx"/>
                    </a:ext>
                  </a:extLst>
                </a:hlinkClick>
              </a:rPr>
              <a:t>decoder</a:t>
            </a:r>
            <a:r>
              <a:rPr lang="vi" sz="1300">
                <a:solidFill>
                  <a:schemeClr val="dk2"/>
                </a:solidFill>
                <a:highlight>
                  <a:srgbClr val="FFFFFF"/>
                </a:highlight>
                <a:latin typeface="Times New Roman"/>
                <a:ea typeface="Times New Roman"/>
                <a:cs typeface="Times New Roman"/>
                <a:sym typeface="Times New Roman"/>
              </a:rPr>
              <a:t> trong lớp “</a:t>
            </a:r>
            <a:r>
              <a:rPr lang="vi" sz="1300">
                <a:solidFill>
                  <a:schemeClr val="dk2"/>
                </a:solidFill>
                <a:highlight>
                  <a:srgbClr val="FFFFFF"/>
                </a:highlight>
                <a:uFill>
                  <a:noFill/>
                </a:uFill>
                <a:latin typeface="Times New Roman"/>
                <a:ea typeface="Times New Roman"/>
                <a:cs typeface="Times New Roman"/>
                <a:sym typeface="Times New Roman"/>
                <a:hlinkClick r:id="rId7">
                  <a:extLst>
                    <a:ext uri="{A12FA001-AC4F-418D-AE19-62706E023703}">
                      <ahyp:hlinkClr val="tx"/>
                    </a:ext>
                  </a:extLst>
                </a:hlinkClick>
              </a:rPr>
              <a:t>encoder-decoder</a:t>
            </a:r>
            <a:r>
              <a:rPr lang="vi" sz="1300">
                <a:solidFill>
                  <a:schemeClr val="dk2"/>
                </a:solidFill>
                <a:highlight>
                  <a:srgbClr val="FFFFFF"/>
                </a:highlight>
                <a:latin typeface="Times New Roman"/>
                <a:ea typeface="Times New Roman"/>
                <a:cs typeface="Times New Roman"/>
                <a:sym typeface="Times New Roman"/>
              </a:rPr>
              <a:t> </a:t>
            </a:r>
            <a:r>
              <a:rPr lang="vi" sz="1300">
                <a:solidFill>
                  <a:schemeClr val="dk2"/>
                </a:solidFill>
                <a:highlight>
                  <a:srgbClr val="FFFFFF"/>
                </a:highlight>
                <a:uFill>
                  <a:noFill/>
                </a:uFill>
                <a:latin typeface="Times New Roman"/>
                <a:ea typeface="Times New Roman"/>
                <a:cs typeface="Times New Roman"/>
                <a:sym typeface="Times New Roman"/>
                <a:hlinkClick r:id="rId8">
                  <a:extLst>
                    <a:ext uri="{A12FA001-AC4F-418D-AE19-62706E023703}">
                      <ahyp:hlinkClr val="tx"/>
                    </a:ext>
                  </a:extLst>
                </a:hlinkClick>
              </a:rPr>
              <a:t>attention</a:t>
            </a:r>
            <a:r>
              <a:rPr lang="vi" sz="1300">
                <a:solidFill>
                  <a:schemeClr val="dk2"/>
                </a:solidFill>
                <a:highlight>
                  <a:srgbClr val="FFFFFF"/>
                </a:highlight>
                <a:latin typeface="Times New Roman"/>
                <a:ea typeface="Times New Roman"/>
                <a:cs typeface="Times New Roman"/>
                <a:sym typeface="Times New Roman"/>
              </a:rPr>
              <a:t>” để giúp </a:t>
            </a:r>
            <a:r>
              <a:rPr lang="vi" sz="1300">
                <a:solidFill>
                  <a:schemeClr val="dk2"/>
                </a:solidFill>
                <a:highlight>
                  <a:srgbClr val="FFFFFF"/>
                </a:highlight>
                <a:uFill>
                  <a:noFill/>
                </a:uFill>
                <a:latin typeface="Times New Roman"/>
                <a:ea typeface="Times New Roman"/>
                <a:cs typeface="Times New Roman"/>
                <a:sym typeface="Times New Roman"/>
                <a:hlinkClick r:id="rId9">
                  <a:extLst>
                    <a:ext uri="{A12FA001-AC4F-418D-AE19-62706E023703}">
                      <ahyp:hlinkClr val="tx"/>
                    </a:ext>
                  </a:extLst>
                </a:hlinkClick>
              </a:rPr>
              <a:t>decoder</a:t>
            </a:r>
            <a:r>
              <a:rPr lang="vi" sz="1300">
                <a:solidFill>
                  <a:schemeClr val="dk2"/>
                </a:solidFill>
                <a:highlight>
                  <a:srgbClr val="FFFFFF"/>
                </a:highlight>
                <a:latin typeface="Times New Roman"/>
                <a:ea typeface="Times New Roman"/>
                <a:cs typeface="Times New Roman"/>
                <a:sym typeface="Times New Roman"/>
              </a:rPr>
              <a:t> tập trung vào phần quan trọng trong chuỗi đầu vào.</a:t>
            </a:r>
            <a:endParaRPr sz="1300">
              <a:solidFill>
                <a:schemeClr val="dk2"/>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8" name="Google Shape;258;p3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38"/>
          <p:cNvPicPr preferRelativeResize="0"/>
          <p:nvPr/>
        </p:nvPicPr>
        <p:blipFill>
          <a:blip r:embed="rId3">
            <a:alphaModFix/>
          </a:blip>
          <a:stretch>
            <a:fillRect/>
          </a:stretch>
        </p:blipFill>
        <p:spPr>
          <a:xfrm>
            <a:off x="0" y="417004"/>
            <a:ext cx="9143999" cy="430949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9"/>
          <p:cNvPicPr preferRelativeResize="0"/>
          <p:nvPr/>
        </p:nvPicPr>
        <p:blipFill rotWithShape="1">
          <a:blip r:embed="rId3">
            <a:alphaModFix/>
          </a:blip>
          <a:srcRect b="4584" l="1370" r="-1370" t="3360"/>
          <a:stretch/>
        </p:blipFill>
        <p:spPr>
          <a:xfrm>
            <a:off x="2285438" y="386725"/>
            <a:ext cx="4573127" cy="4668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4. </a:t>
            </a:r>
            <a:r>
              <a:rPr lang="vi">
                <a:latin typeface="Times New Roman"/>
                <a:ea typeface="Times New Roman"/>
                <a:cs typeface="Times New Roman"/>
                <a:sym typeface="Times New Roman"/>
              </a:rPr>
              <a:t>Ứng dụng và đánh giá.</a:t>
            </a:r>
            <a:endParaRPr>
              <a:latin typeface="Times New Roman"/>
              <a:ea typeface="Times New Roman"/>
              <a:cs typeface="Times New Roman"/>
              <a:sym typeface="Times New Roman"/>
            </a:endParaRPr>
          </a:p>
        </p:txBody>
      </p:sp>
      <p:sp>
        <p:nvSpPr>
          <p:cNvPr id="270" name="Google Shape;270;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1" name="Google Shape;271;p40"/>
          <p:cNvPicPr preferRelativeResize="0"/>
          <p:nvPr/>
        </p:nvPicPr>
        <p:blipFill>
          <a:blip r:embed="rId3">
            <a:alphaModFix/>
          </a:blip>
          <a:stretch>
            <a:fillRect/>
          </a:stretch>
        </p:blipFill>
        <p:spPr>
          <a:xfrm>
            <a:off x="644738" y="2365800"/>
            <a:ext cx="7858125" cy="1409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Optimizer</a:t>
            </a:r>
            <a:endParaRPr/>
          </a:p>
        </p:txBody>
      </p:sp>
      <p:sp>
        <p:nvSpPr>
          <p:cNvPr id="277" name="Google Shape;277;p41"/>
          <p:cNvSpPr txBox="1"/>
          <p:nvPr>
            <p:ph idx="1" type="body"/>
          </p:nvPr>
        </p:nvSpPr>
        <p:spPr>
          <a:xfrm>
            <a:off x="65425" y="2351200"/>
            <a:ext cx="7688700" cy="2261100"/>
          </a:xfrm>
          <a:prstGeom prst="rect">
            <a:avLst/>
          </a:prstGeom>
        </p:spPr>
        <p:txBody>
          <a:bodyPr anchorCtr="0" anchor="t" bIns="91425" lIns="91425" spcFirstLastPara="1" rIns="91425" wrap="square" tIns="91425">
            <a:normAutofit/>
          </a:bodyPr>
          <a:lstStyle/>
          <a:p>
            <a:pPr indent="270000" lvl="0" marL="179999" marR="3899301" rtl="0" algn="just">
              <a:lnSpc>
                <a:spcPct val="100000"/>
              </a:lnSpc>
              <a:spcBef>
                <a:spcPts val="1400"/>
              </a:spcBef>
              <a:spcAft>
                <a:spcPts val="0"/>
              </a:spcAft>
              <a:buNone/>
            </a:pPr>
            <a:r>
              <a:rPr lang="vi">
                <a:solidFill>
                  <a:srgbClr val="000000"/>
                </a:solidFill>
                <a:latin typeface="Times New Roman"/>
                <a:ea typeface="Times New Roman"/>
                <a:cs typeface="Times New Roman"/>
                <a:sym typeface="Times New Roman"/>
              </a:rPr>
              <a:t>Cơ bản thì learning rate sẽ tăng dần trong các lần cập nhật đầu tiên, các bước này được gọi là warm up step, lúc này mô hình sẽ ‘chạy’. Sau đó learning rate lại giảm dần, để mô hình hội tụ</a:t>
            </a:r>
            <a:endParaRPr/>
          </a:p>
        </p:txBody>
      </p:sp>
      <p:pic>
        <p:nvPicPr>
          <p:cNvPr id="278" name="Google Shape;278;p41"/>
          <p:cNvPicPr preferRelativeResize="0"/>
          <p:nvPr/>
        </p:nvPicPr>
        <p:blipFill>
          <a:blip r:embed="rId3">
            <a:alphaModFix/>
          </a:blip>
          <a:stretch>
            <a:fillRect/>
          </a:stretch>
        </p:blipFill>
        <p:spPr>
          <a:xfrm>
            <a:off x="3070975" y="1186350"/>
            <a:ext cx="4781550" cy="266700"/>
          </a:xfrm>
          <a:prstGeom prst="rect">
            <a:avLst/>
          </a:prstGeom>
          <a:noFill/>
          <a:ln>
            <a:noFill/>
          </a:ln>
        </p:spPr>
      </p:pic>
      <p:pic>
        <p:nvPicPr>
          <p:cNvPr descr="https://pbcquoc.github.io/images/transformer/opt.png" id="279" name="Google Shape;279;p41"/>
          <p:cNvPicPr preferRelativeResize="0"/>
          <p:nvPr/>
        </p:nvPicPr>
        <p:blipFill>
          <a:blip r:embed="rId4">
            <a:alphaModFix/>
          </a:blip>
          <a:stretch>
            <a:fillRect/>
          </a:stretch>
        </p:blipFill>
        <p:spPr>
          <a:xfrm>
            <a:off x="4400550" y="2000250"/>
            <a:ext cx="4743450" cy="3143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2. Cách tiếp cận</a:t>
            </a:r>
            <a:endParaRPr>
              <a:latin typeface="Times New Roman"/>
              <a:ea typeface="Times New Roman"/>
              <a:cs typeface="Times New Roman"/>
              <a:sym typeface="Times New Roman"/>
            </a:endParaRPr>
          </a:p>
        </p:txBody>
      </p:sp>
      <p:sp>
        <p:nvSpPr>
          <p:cNvPr id="99" name="Google Shape;99;p15"/>
          <p:cNvSpPr txBox="1"/>
          <p:nvPr>
            <p:ph idx="4294967295" type="body"/>
          </p:nvPr>
        </p:nvSpPr>
        <p:spPr>
          <a:xfrm>
            <a:off x="729450" y="1948900"/>
            <a:ext cx="7688700" cy="29232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Clr>
                <a:schemeClr val="dk2"/>
              </a:buClr>
              <a:buSzPts val="1500"/>
              <a:buChar char="●"/>
            </a:pPr>
            <a:r>
              <a:rPr lang="vi" sz="1500">
                <a:solidFill>
                  <a:schemeClr val="dk2"/>
                </a:solidFill>
                <a:latin typeface="Times New Roman"/>
                <a:ea typeface="Times New Roman"/>
                <a:cs typeface="Times New Roman"/>
                <a:sym typeface="Times New Roman"/>
              </a:rPr>
              <a:t>RNN (Recurrent Neural Networks):</a:t>
            </a:r>
            <a:endParaRPr sz="15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t/>
            </a:r>
            <a:endParaRPr sz="1500"/>
          </a:p>
          <a:p>
            <a:pPr indent="0" lvl="0" marL="457200" rtl="0" algn="l">
              <a:spcBef>
                <a:spcPts val="1200"/>
              </a:spcBef>
              <a:spcAft>
                <a:spcPts val="0"/>
              </a:spcAft>
              <a:buNone/>
            </a:pPr>
            <a:r>
              <a:t/>
            </a:r>
            <a:endParaRPr sz="1500"/>
          </a:p>
          <a:p>
            <a:pPr indent="0" lvl="0" marL="457200" rtl="0" algn="l">
              <a:spcBef>
                <a:spcPts val="1200"/>
              </a:spcBef>
              <a:spcAft>
                <a:spcPts val="0"/>
              </a:spcAft>
              <a:buNone/>
            </a:pPr>
            <a:r>
              <a:t/>
            </a:r>
            <a:endParaRPr sz="1500"/>
          </a:p>
          <a:p>
            <a:pPr indent="0" lvl="0" marL="457200" rtl="0" algn="l">
              <a:spcBef>
                <a:spcPts val="1200"/>
              </a:spcBef>
              <a:spcAft>
                <a:spcPts val="0"/>
              </a:spcAft>
              <a:buNone/>
            </a:pPr>
            <a:r>
              <a:t/>
            </a:r>
            <a:endParaRPr sz="1500"/>
          </a:p>
          <a:p>
            <a:pPr indent="0" lvl="0" marL="0" rtl="0" algn="l">
              <a:spcBef>
                <a:spcPts val="1200"/>
              </a:spcBef>
              <a:spcAft>
                <a:spcPts val="0"/>
              </a:spcAft>
              <a:buNone/>
            </a:pPr>
            <a:r>
              <a:t/>
            </a:r>
            <a:endParaRPr sz="1500"/>
          </a:p>
          <a:p>
            <a:pPr indent="457200" lvl="0" marL="0" rtl="0" algn="l">
              <a:spcBef>
                <a:spcPts val="1200"/>
              </a:spcBef>
              <a:spcAft>
                <a:spcPts val="1200"/>
              </a:spcAft>
              <a:buNone/>
            </a:pPr>
            <a:r>
              <a:rPr lang="vi" sz="1500">
                <a:solidFill>
                  <a:schemeClr val="dk2"/>
                </a:solidFill>
                <a:latin typeface="Times New Roman"/>
                <a:ea typeface="Times New Roman"/>
                <a:cs typeface="Times New Roman"/>
                <a:sym typeface="Times New Roman"/>
              </a:rPr>
              <a:t>→ Vấn đề </a:t>
            </a:r>
            <a:r>
              <a:rPr lang="vi">
                <a:solidFill>
                  <a:srgbClr val="000000"/>
                </a:solidFill>
                <a:latin typeface="Times New Roman"/>
                <a:ea typeface="Times New Roman"/>
                <a:cs typeface="Times New Roman"/>
                <a:sym typeface="Times New Roman"/>
              </a:rPr>
              <a:t>xử lý không tốt với những câu dài do hiện tượng Gradient Vanishing/Exploding</a:t>
            </a:r>
            <a:r>
              <a:rPr lang="vi" sz="1500">
                <a:solidFill>
                  <a:schemeClr val="dk2"/>
                </a:solidFill>
                <a:latin typeface="Times New Roman"/>
                <a:ea typeface="Times New Roman"/>
                <a:cs typeface="Times New Roman"/>
                <a:sym typeface="Times New Roman"/>
              </a:rPr>
              <a:t> </a:t>
            </a:r>
            <a:r>
              <a:rPr lang="vi" sz="1500">
                <a:solidFill>
                  <a:schemeClr val="dk2"/>
                </a:solidFill>
                <a:latin typeface="Times New Roman"/>
                <a:ea typeface="Times New Roman"/>
                <a:cs typeface="Times New Roman"/>
                <a:sym typeface="Times New Roman"/>
              </a:rPr>
              <a:t>và train rất chậm </a:t>
            </a:r>
            <a:endParaRPr sz="1500">
              <a:solidFill>
                <a:schemeClr val="dk2"/>
              </a:solidFill>
              <a:latin typeface="Times New Roman"/>
              <a:ea typeface="Times New Roman"/>
              <a:cs typeface="Times New Roman"/>
              <a:sym typeface="Times New Roman"/>
            </a:endParaRPr>
          </a:p>
        </p:txBody>
      </p:sp>
      <p:pic>
        <p:nvPicPr>
          <p:cNvPr id="100" name="Google Shape;100;p15"/>
          <p:cNvPicPr preferRelativeResize="0"/>
          <p:nvPr/>
        </p:nvPicPr>
        <p:blipFill>
          <a:blip r:embed="rId3">
            <a:alphaModFix/>
          </a:blip>
          <a:stretch>
            <a:fillRect/>
          </a:stretch>
        </p:blipFill>
        <p:spPr>
          <a:xfrm>
            <a:off x="2163327" y="2283125"/>
            <a:ext cx="4019400" cy="1852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Label Smoothing</a:t>
            </a:r>
            <a:endParaRPr/>
          </a:p>
        </p:txBody>
      </p:sp>
      <p:sp>
        <p:nvSpPr>
          <p:cNvPr id="285" name="Google Shape;285;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t>Với mô hình nhiều triệu tham số của transformer, để hạn chế hiện tượng overfit, có thể sử dụng kỹ thuật label smoothing. Phạt mô hình khi nó quá confident (tự tin) vào việc dự đoán. Thay vì mã hóa nhãn là một one-hot vector, sẽ thay đổi nhãn một chút bằng cách phân bố thêm xác suất vào các trường hợp còn lại.  Từ đó để epoch lớn sẽ không bị overfit</a:t>
            </a:r>
            <a:endParaRPr/>
          </a:p>
        </p:txBody>
      </p:sp>
      <p:pic>
        <p:nvPicPr>
          <p:cNvPr descr="https://pbcquoc.github.io/images/transformer/label_smoothing.jpg" id="286" name="Google Shape;286;p42"/>
          <p:cNvPicPr preferRelativeResize="0"/>
          <p:nvPr/>
        </p:nvPicPr>
        <p:blipFill>
          <a:blip r:embed="rId3">
            <a:alphaModFix/>
          </a:blip>
          <a:stretch>
            <a:fillRect/>
          </a:stretch>
        </p:blipFill>
        <p:spPr>
          <a:xfrm>
            <a:off x="3646825" y="623575"/>
            <a:ext cx="5305425" cy="1323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V</a:t>
            </a:r>
            <a:r>
              <a:rPr lang="vi"/>
              <a:t>isualize</a:t>
            </a:r>
            <a:endParaRPr/>
          </a:p>
        </p:txBody>
      </p:sp>
      <p:sp>
        <p:nvSpPr>
          <p:cNvPr id="292" name="Google Shape;292;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3" name="Google Shape;293;p43"/>
          <p:cNvPicPr preferRelativeResize="0"/>
          <p:nvPr/>
        </p:nvPicPr>
        <p:blipFill>
          <a:blip r:embed="rId3">
            <a:alphaModFix/>
          </a:blip>
          <a:stretch>
            <a:fillRect/>
          </a:stretch>
        </p:blipFill>
        <p:spPr>
          <a:xfrm>
            <a:off x="59375" y="596574"/>
            <a:ext cx="9143999" cy="44400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9" name="Google Shape;299;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0" name="Google Shape;300;p44"/>
          <p:cNvPicPr preferRelativeResize="0"/>
          <p:nvPr/>
        </p:nvPicPr>
        <p:blipFill>
          <a:blip r:embed="rId3">
            <a:alphaModFix/>
          </a:blip>
          <a:stretch>
            <a:fillRect/>
          </a:stretch>
        </p:blipFill>
        <p:spPr>
          <a:xfrm>
            <a:off x="0" y="134536"/>
            <a:ext cx="9144001" cy="487442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API</a:t>
            </a:r>
            <a:endParaRPr/>
          </a:p>
        </p:txBody>
      </p:sp>
      <p:sp>
        <p:nvSpPr>
          <p:cNvPr id="306" name="Google Shape;306;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7" name="Google Shape;307;p45"/>
          <p:cNvPicPr preferRelativeResize="0"/>
          <p:nvPr/>
        </p:nvPicPr>
        <p:blipFill>
          <a:blip r:embed="rId3">
            <a:alphaModFix/>
          </a:blip>
          <a:stretch>
            <a:fillRect/>
          </a:stretch>
        </p:blipFill>
        <p:spPr>
          <a:xfrm>
            <a:off x="729450" y="1775925"/>
            <a:ext cx="7688700" cy="3367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Thử nghiệm với nhận diện tên riêng, ngày tháng.</a:t>
            </a:r>
            <a:endParaRPr/>
          </a:p>
        </p:txBody>
      </p:sp>
      <p:sp>
        <p:nvSpPr>
          <p:cNvPr id="313" name="Google Shape;313;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t>Với những cái tên phổ biến và dễ nhận dạng thì model dễ dàng nhận diện.</a:t>
            </a:r>
            <a:endParaRPr/>
          </a:p>
        </p:txBody>
      </p:sp>
      <p:pic>
        <p:nvPicPr>
          <p:cNvPr id="314" name="Google Shape;314;p46"/>
          <p:cNvPicPr preferRelativeResize="0"/>
          <p:nvPr/>
        </p:nvPicPr>
        <p:blipFill>
          <a:blip r:embed="rId3">
            <a:alphaModFix/>
          </a:blip>
          <a:stretch>
            <a:fillRect/>
          </a:stretch>
        </p:blipFill>
        <p:spPr>
          <a:xfrm>
            <a:off x="1853800" y="2920750"/>
            <a:ext cx="4257675" cy="1419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Thử nghiệm với nhận diện tên riêng, ngày tháng.</a:t>
            </a:r>
            <a:endParaRPr/>
          </a:p>
          <a:p>
            <a:pPr indent="0" lvl="0" marL="0" rtl="0" algn="l">
              <a:spcBef>
                <a:spcPts val="0"/>
              </a:spcBef>
              <a:spcAft>
                <a:spcPts val="0"/>
              </a:spcAft>
              <a:buNone/>
            </a:pPr>
            <a:r>
              <a:t/>
            </a:r>
            <a:endParaRPr/>
          </a:p>
        </p:txBody>
      </p:sp>
      <p:sp>
        <p:nvSpPr>
          <p:cNvPr id="320" name="Google Shape;320;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t>Nhưng với những cái tên trùng với ngày tháng,  năm hoặc các từ có nghĩa, model không nhận dạng được và dịch luôn sang nghĩa.</a:t>
            </a:r>
            <a:endParaRPr/>
          </a:p>
        </p:txBody>
      </p:sp>
      <p:pic>
        <p:nvPicPr>
          <p:cNvPr id="321" name="Google Shape;321;p47"/>
          <p:cNvPicPr preferRelativeResize="0"/>
          <p:nvPr/>
        </p:nvPicPr>
        <p:blipFill>
          <a:blip r:embed="rId3">
            <a:alphaModFix/>
          </a:blip>
          <a:stretch>
            <a:fillRect/>
          </a:stretch>
        </p:blipFill>
        <p:spPr>
          <a:xfrm>
            <a:off x="2183025" y="2939800"/>
            <a:ext cx="4781550" cy="1400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Nhận xét việc nhận diện tên:</a:t>
            </a:r>
            <a:endParaRPr/>
          </a:p>
        </p:txBody>
      </p:sp>
      <p:sp>
        <p:nvSpPr>
          <p:cNvPr id="327" name="Google Shape;327;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Về việc nhận dạng tên riêng và ngày tháng năm thì model đã train không thể nhận diện hoàn toàn các tên với ngày tháng, lý do là bộ dữ liệu còn nhỏ chỉ 600k cặp câu và dữ liệu cũng không chuyên biệt cho nhiệm vụ này. Vì nhiệm vụ nhận tên riêng so với ngày tháng là nhiệm vụ khó, tùy thuộc hoàn cảnh, kinh nghiệm và ý định của con người. Mô hình cần bộ dataset riêng để nhận diện các tên hiệu quả hơn.</a:t>
            </a:r>
            <a:endParaRPr/>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9"/>
          <p:cNvSpPr txBox="1"/>
          <p:nvPr>
            <p:ph type="title"/>
          </p:nvPr>
        </p:nvSpPr>
        <p:spPr>
          <a:xfrm>
            <a:off x="729450" y="611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Thêm head để tăng độ hiệu quả	</a:t>
            </a:r>
            <a:endParaRPr/>
          </a:p>
        </p:txBody>
      </p:sp>
      <p:sp>
        <p:nvSpPr>
          <p:cNvPr id="333" name="Google Shape;333;p49"/>
          <p:cNvSpPr txBox="1"/>
          <p:nvPr>
            <p:ph idx="1" type="body"/>
          </p:nvPr>
        </p:nvSpPr>
        <p:spPr>
          <a:xfrm>
            <a:off x="624750" y="13365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t>Mô hình ban đầu 8 head 6 layer</a:t>
            </a:r>
            <a:endParaRPr/>
          </a:p>
        </p:txBody>
      </p:sp>
      <p:pic>
        <p:nvPicPr>
          <p:cNvPr id="334" name="Google Shape;334;p49"/>
          <p:cNvPicPr preferRelativeResize="0"/>
          <p:nvPr/>
        </p:nvPicPr>
        <p:blipFill>
          <a:blip r:embed="rId3">
            <a:alphaModFix/>
          </a:blip>
          <a:stretch>
            <a:fillRect/>
          </a:stretch>
        </p:blipFill>
        <p:spPr>
          <a:xfrm>
            <a:off x="1997775" y="1752600"/>
            <a:ext cx="5305425" cy="3390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txBox="1"/>
          <p:nvPr>
            <p:ph type="title"/>
          </p:nvPr>
        </p:nvSpPr>
        <p:spPr>
          <a:xfrm>
            <a:off x="727650" y="559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Thêm head để tăng độ hiệu quả	</a:t>
            </a:r>
            <a:endParaRPr/>
          </a:p>
        </p:txBody>
      </p:sp>
      <p:sp>
        <p:nvSpPr>
          <p:cNvPr id="340" name="Google Shape;340;p50"/>
          <p:cNvSpPr txBox="1"/>
          <p:nvPr>
            <p:ph idx="1" type="body"/>
          </p:nvPr>
        </p:nvSpPr>
        <p:spPr>
          <a:xfrm>
            <a:off x="727650" y="12805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t>Mô hình 16 head 6 layer:</a:t>
            </a:r>
            <a:endParaRPr/>
          </a:p>
        </p:txBody>
      </p:sp>
      <p:pic>
        <p:nvPicPr>
          <p:cNvPr id="341" name="Google Shape;341;p50"/>
          <p:cNvPicPr preferRelativeResize="0"/>
          <p:nvPr/>
        </p:nvPicPr>
        <p:blipFill>
          <a:blip r:embed="rId3">
            <a:alphaModFix/>
          </a:blip>
          <a:stretch>
            <a:fillRect/>
          </a:stretch>
        </p:blipFill>
        <p:spPr>
          <a:xfrm>
            <a:off x="1921088" y="1685925"/>
            <a:ext cx="5305425" cy="3457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Nhận xét việc thêm head.</a:t>
            </a:r>
            <a:endParaRPr/>
          </a:p>
        </p:txBody>
      </p:sp>
      <p:sp>
        <p:nvSpPr>
          <p:cNvPr id="347" name="Google Shape;347;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t>Mô hình khi train với 16 head và 8 head cho bleu score không thực sự quá khác biệt với chỉ số 0.2527 giảm so với 0.2559 ban đầu, nên có thể khi số head đủ thì tăng số head lên cũng không thực sự tăng độ hiệu quả của việc dịch.</a:t>
            </a:r>
            <a:endParaRPr/>
          </a:p>
          <a:p>
            <a:pPr indent="0" lvl="0" marL="0" rtl="0" algn="l">
              <a:spcBef>
                <a:spcPts val="1200"/>
              </a:spcBef>
              <a:spcAft>
                <a:spcPts val="0"/>
              </a:spcAft>
              <a:buNone/>
            </a:pPr>
            <a:r>
              <a:rPr lang="vi"/>
              <a:t> Khi nghiên cứu thêm các tài liệu ngoài và thực nghiệm, ta có thể khẳng định trong trường hợp dịch máy không cần quá nhiều head và cần số lượng vừa đủ, phù hợp.</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2. Cách tiếp cận	</a:t>
            </a:r>
            <a:endParaRPr>
              <a:latin typeface="Times New Roman"/>
              <a:ea typeface="Times New Roman"/>
              <a:cs typeface="Times New Roman"/>
              <a:sym typeface="Times New Roman"/>
            </a:endParaRPr>
          </a:p>
        </p:txBody>
      </p:sp>
      <p:sp>
        <p:nvSpPr>
          <p:cNvPr id="106" name="Google Shape;106;p16"/>
          <p:cNvSpPr txBox="1"/>
          <p:nvPr>
            <p:ph idx="1" type="body"/>
          </p:nvPr>
        </p:nvSpPr>
        <p:spPr>
          <a:xfrm>
            <a:off x="729450" y="1948900"/>
            <a:ext cx="7688700" cy="31944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LSTM (Long-Short Term Memory)</a:t>
            </a:r>
            <a:endParaRPr sz="1500">
              <a:solidFill>
                <a:schemeClr val="dk2"/>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457200" lvl="0" marL="0" rtl="0" algn="l">
              <a:spcBef>
                <a:spcPts val="1200"/>
              </a:spcBef>
              <a:spcAft>
                <a:spcPts val="0"/>
              </a:spcAft>
              <a:buNone/>
            </a:pPr>
            <a:r>
              <a:rPr lang="vi">
                <a:latin typeface="Times New Roman"/>
                <a:ea typeface="Times New Roman"/>
                <a:cs typeface="Times New Roman"/>
                <a:sym typeface="Times New Roman"/>
              </a:rPr>
              <a:t>→ </a:t>
            </a:r>
            <a:r>
              <a:rPr lang="vi" sz="1500">
                <a:solidFill>
                  <a:srgbClr val="000000"/>
                </a:solidFill>
                <a:latin typeface="Times New Roman"/>
                <a:ea typeface="Times New Roman"/>
                <a:cs typeface="Times New Roman"/>
                <a:sym typeface="Times New Roman"/>
              </a:rPr>
              <a:t>Nhưng LSTM vấn còn tồn tại vấn đề như đã nêu ở RNN, là khi câu quá dài thì LSTM vẫn sẽ đưa ra kết quả không chính xác.</a:t>
            </a:r>
            <a:endParaRPr sz="1500">
              <a:solidFill>
                <a:srgbClr val="000000"/>
              </a:solidFill>
              <a:latin typeface="Times New Roman"/>
              <a:ea typeface="Times New Roman"/>
              <a:cs typeface="Times New Roman"/>
              <a:sym typeface="Times New Roman"/>
            </a:endParaRPr>
          </a:p>
          <a:p>
            <a:pPr indent="-323850" lvl="0" marL="457200" rtl="0" algn="just">
              <a:spcBef>
                <a:spcPts val="1200"/>
              </a:spcBef>
              <a:spcAft>
                <a:spcPts val="0"/>
              </a:spcAft>
              <a:buClr>
                <a:srgbClr val="000000"/>
              </a:buClr>
              <a:buSzPts val="1500"/>
              <a:buFont typeface="Times New Roman"/>
              <a:buChar char="●"/>
            </a:pPr>
            <a:r>
              <a:rPr lang="vi" sz="1500">
                <a:solidFill>
                  <a:srgbClr val="000000"/>
                </a:solidFill>
                <a:latin typeface="Times New Roman"/>
                <a:ea typeface="Times New Roman"/>
                <a:cs typeface="Times New Roman"/>
                <a:sym typeface="Times New Roman"/>
              </a:rPr>
              <a:t>Một vấn đề khác của RNN và LSTM là chỉ dịch word by word mà không thể xử lý song song được. Từ đó không tận dụng được GPU. </a:t>
            </a:r>
            <a:endParaRPr sz="1500">
              <a:solidFill>
                <a:srgbClr val="000000"/>
              </a:solidFill>
              <a:latin typeface="Times New Roman"/>
              <a:ea typeface="Times New Roman"/>
              <a:cs typeface="Times New Roman"/>
              <a:sym typeface="Times New Roman"/>
            </a:endParaRPr>
          </a:p>
        </p:txBody>
      </p:sp>
      <p:pic>
        <p:nvPicPr>
          <p:cNvPr id="107" name="Google Shape;107;p16"/>
          <p:cNvPicPr preferRelativeResize="0"/>
          <p:nvPr/>
        </p:nvPicPr>
        <p:blipFill>
          <a:blip r:embed="rId3">
            <a:alphaModFix/>
          </a:blip>
          <a:stretch>
            <a:fillRect/>
          </a:stretch>
        </p:blipFill>
        <p:spPr>
          <a:xfrm>
            <a:off x="2571150" y="2334249"/>
            <a:ext cx="4001700" cy="14896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Đánh giá tổng thể:	</a:t>
            </a:r>
            <a:endParaRPr>
              <a:latin typeface="Times New Roman"/>
              <a:ea typeface="Times New Roman"/>
              <a:cs typeface="Times New Roman"/>
              <a:sym typeface="Times New Roman"/>
            </a:endParaRPr>
          </a:p>
        </p:txBody>
      </p:sp>
      <p:sp>
        <p:nvSpPr>
          <p:cNvPr id="353" name="Google Shape;353;p5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1600">
                <a:solidFill>
                  <a:schemeClr val="dk2"/>
                </a:solidFill>
                <a:latin typeface="Times New Roman"/>
                <a:ea typeface="Times New Roman"/>
                <a:cs typeface="Times New Roman"/>
                <a:sym typeface="Times New Roman"/>
              </a:rPr>
              <a:t>Có khả năng thực hiện song song trong quá trình encoder</a:t>
            </a:r>
            <a:endParaRPr sz="16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lang="vi" sz="1600">
                <a:solidFill>
                  <a:schemeClr val="dk2"/>
                </a:solidFill>
                <a:latin typeface="Times New Roman"/>
                <a:ea typeface="Times New Roman"/>
                <a:cs typeface="Times New Roman"/>
                <a:sym typeface="Times New Roman"/>
              </a:rPr>
              <a:t>Cho kết quả tốt với dữ liệu câu dài. Mô hình chạy tương đối nhanh và hiệu quả.</a:t>
            </a:r>
            <a:endParaRPr sz="16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rPr lang="vi" sz="1600">
                <a:solidFill>
                  <a:schemeClr val="dk2"/>
                </a:solidFill>
                <a:latin typeface="Times New Roman"/>
                <a:ea typeface="Times New Roman"/>
                <a:cs typeface="Times New Roman"/>
                <a:sym typeface="Times New Roman"/>
              </a:rPr>
              <a:t>Nhưng còn chưa xử lý tốt unknown word</a:t>
            </a:r>
            <a:endParaRPr sz="1600">
              <a:solidFill>
                <a:schemeClr val="dk2"/>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359" name="Google Shape;359;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0" name="Google Shape;360;p5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113" name="Google Shape;113;p17"/>
          <p:cNvSpPr txBox="1"/>
          <p:nvPr>
            <p:ph idx="1" type="body"/>
          </p:nvPr>
        </p:nvSpPr>
        <p:spPr>
          <a:xfrm>
            <a:off x="729450" y="1853850"/>
            <a:ext cx="6991200" cy="3289500"/>
          </a:xfrm>
          <a:prstGeom prst="rect">
            <a:avLst/>
          </a:prstGeom>
        </p:spPr>
        <p:txBody>
          <a:bodyPr anchorCtr="0" anchor="t" bIns="91425" lIns="91425" spcFirstLastPara="1" rIns="91425" wrap="square" tIns="91425">
            <a:noAutofit/>
          </a:bodyPr>
          <a:lstStyle/>
          <a:p>
            <a:pPr indent="-323850" lvl="0" marL="457200" rtl="0" algn="l">
              <a:lnSpc>
                <a:spcPct val="105000"/>
              </a:lnSpc>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Cơ chế Attention:</a:t>
            </a:r>
            <a:endParaRPr sz="1500">
              <a:solidFill>
                <a:schemeClr val="dk2"/>
              </a:solidFill>
              <a:latin typeface="Times New Roman"/>
              <a:ea typeface="Times New Roman"/>
              <a:cs typeface="Times New Roman"/>
              <a:sym typeface="Times New Roman"/>
            </a:endParaRPr>
          </a:p>
          <a:p>
            <a:pPr indent="-323850" lvl="0" marL="914400" rtl="0" algn="l">
              <a:lnSpc>
                <a:spcPct val="105000"/>
              </a:lnSpc>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Giúp mô hình tập trung vào các từ cụ thể</a:t>
            </a:r>
            <a:endParaRPr sz="1500">
              <a:solidFill>
                <a:schemeClr val="dk2"/>
              </a:solidFill>
              <a:latin typeface="Times New Roman"/>
              <a:ea typeface="Times New Roman"/>
              <a:cs typeface="Times New Roman"/>
              <a:sym typeface="Times New Roman"/>
            </a:endParaRPr>
          </a:p>
          <a:p>
            <a:pPr indent="-323850" lvl="0" marL="914400" rtl="0" algn="l">
              <a:lnSpc>
                <a:spcPct val="105000"/>
              </a:lnSpc>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Mô hình RNN khi không áp dụng Attention:</a:t>
            </a:r>
            <a:endParaRPr sz="1500">
              <a:solidFill>
                <a:schemeClr val="dk2"/>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sz="1500">
              <a:solidFill>
                <a:schemeClr val="dk2"/>
              </a:solidFill>
              <a:latin typeface="Times New Roman"/>
              <a:ea typeface="Times New Roman"/>
              <a:cs typeface="Times New Roman"/>
              <a:sym typeface="Times New Roman"/>
            </a:endParaRPr>
          </a:p>
          <a:p>
            <a:pPr indent="457200" lvl="0" marL="0" rtl="0" algn="l">
              <a:lnSpc>
                <a:spcPct val="90000"/>
              </a:lnSpc>
              <a:spcBef>
                <a:spcPts val="1200"/>
              </a:spcBef>
              <a:spcAft>
                <a:spcPts val="0"/>
              </a:spcAft>
              <a:buNone/>
            </a:pPr>
            <a:r>
              <a:rPr lang="vi" sz="1500">
                <a:solidFill>
                  <a:schemeClr val="dk2"/>
                </a:solidFill>
                <a:latin typeface="Times New Roman"/>
                <a:ea typeface="Times New Roman"/>
                <a:cs typeface="Times New Roman"/>
                <a:sym typeface="Times New Roman"/>
              </a:rPr>
              <a:t>→ Mô hình encoder phải nén tất cả thông tin</a:t>
            </a:r>
            <a:endParaRPr sz="1500">
              <a:solidFill>
                <a:schemeClr val="dk2"/>
              </a:solidFill>
              <a:latin typeface="Times New Roman"/>
              <a:ea typeface="Times New Roman"/>
              <a:cs typeface="Times New Roman"/>
              <a:sym typeface="Times New Roman"/>
            </a:endParaRPr>
          </a:p>
          <a:p>
            <a:pPr indent="457200" lvl="0" marL="0" rtl="0" algn="l">
              <a:lnSpc>
                <a:spcPct val="90000"/>
              </a:lnSpc>
              <a:spcBef>
                <a:spcPts val="1200"/>
              </a:spcBef>
              <a:spcAft>
                <a:spcPts val="0"/>
              </a:spcAft>
              <a:buNone/>
            </a:pPr>
            <a:r>
              <a:rPr lang="vi" sz="1500">
                <a:solidFill>
                  <a:schemeClr val="dk2"/>
                </a:solidFill>
                <a:latin typeface="Times New Roman"/>
                <a:ea typeface="Times New Roman"/>
                <a:cs typeface="Times New Roman"/>
                <a:sym typeface="Times New Roman"/>
              </a:rPr>
              <a:t> của một câu lại thành một vector biểu diễn duy</a:t>
            </a:r>
            <a:endParaRPr sz="1500">
              <a:solidFill>
                <a:schemeClr val="dk2"/>
              </a:solidFill>
              <a:latin typeface="Times New Roman"/>
              <a:ea typeface="Times New Roman"/>
              <a:cs typeface="Times New Roman"/>
              <a:sym typeface="Times New Roman"/>
            </a:endParaRPr>
          </a:p>
          <a:p>
            <a:pPr indent="457200" lvl="0" marL="0" rtl="0" algn="l">
              <a:lnSpc>
                <a:spcPct val="90000"/>
              </a:lnSpc>
              <a:spcBef>
                <a:spcPts val="1200"/>
              </a:spcBef>
              <a:spcAft>
                <a:spcPts val="0"/>
              </a:spcAft>
              <a:buNone/>
            </a:pPr>
            <a:r>
              <a:rPr lang="vi" sz="1500">
                <a:solidFill>
                  <a:schemeClr val="dk2"/>
                </a:solidFill>
                <a:latin typeface="Times New Roman"/>
                <a:ea typeface="Times New Roman"/>
                <a:cs typeface="Times New Roman"/>
                <a:sym typeface="Times New Roman"/>
              </a:rPr>
              <a:t>nhất, chứa toàn bộ thông tin cần thiết để mô hình </a:t>
            </a:r>
            <a:endParaRPr sz="1500">
              <a:solidFill>
                <a:schemeClr val="dk2"/>
              </a:solidFill>
              <a:latin typeface="Times New Roman"/>
              <a:ea typeface="Times New Roman"/>
              <a:cs typeface="Times New Roman"/>
              <a:sym typeface="Times New Roman"/>
            </a:endParaRPr>
          </a:p>
          <a:p>
            <a:pPr indent="457200" lvl="0" marL="0" rtl="0" algn="l">
              <a:lnSpc>
                <a:spcPct val="90000"/>
              </a:lnSpc>
              <a:spcBef>
                <a:spcPts val="1200"/>
              </a:spcBef>
              <a:spcAft>
                <a:spcPts val="0"/>
              </a:spcAft>
              <a:buNone/>
            </a:pPr>
            <a:r>
              <a:rPr lang="vi" sz="1500">
                <a:solidFill>
                  <a:schemeClr val="dk2"/>
                </a:solidFill>
                <a:latin typeface="Times New Roman"/>
                <a:ea typeface="Times New Roman"/>
                <a:cs typeface="Times New Roman"/>
                <a:sym typeface="Times New Roman"/>
              </a:rPr>
              <a:t>decoder có thể dịch thành câu đích</a:t>
            </a:r>
            <a:endParaRPr sz="1500">
              <a:solidFill>
                <a:schemeClr val="dk2"/>
              </a:solidFill>
              <a:latin typeface="Times New Roman"/>
              <a:ea typeface="Times New Roman"/>
              <a:cs typeface="Times New Roman"/>
              <a:sym typeface="Times New Roman"/>
            </a:endParaRPr>
          </a:p>
          <a:p>
            <a:pPr indent="457200" lvl="0" marL="457200" rtl="0" algn="l">
              <a:lnSpc>
                <a:spcPct val="90000"/>
              </a:lnSpc>
              <a:spcBef>
                <a:spcPts val="1200"/>
              </a:spcBef>
              <a:spcAft>
                <a:spcPts val="0"/>
              </a:spcAft>
              <a:buNone/>
            </a:pPr>
            <a:r>
              <a:t/>
            </a:r>
            <a:endParaRPr sz="1500">
              <a:solidFill>
                <a:schemeClr val="dk2"/>
              </a:solidFill>
              <a:latin typeface="Times New Roman"/>
              <a:ea typeface="Times New Roman"/>
              <a:cs typeface="Times New Roman"/>
              <a:sym typeface="Times New Roman"/>
            </a:endParaRPr>
          </a:p>
          <a:p>
            <a:pPr indent="0" lvl="0" marL="1371600" rtl="0" algn="l">
              <a:lnSpc>
                <a:spcPct val="105000"/>
              </a:lnSpc>
              <a:spcBef>
                <a:spcPts val="1200"/>
              </a:spcBef>
              <a:spcAft>
                <a:spcPts val="1200"/>
              </a:spcAft>
              <a:buNone/>
            </a:pPr>
            <a:r>
              <a:t/>
            </a:r>
            <a:endParaRPr sz="1500">
              <a:solidFill>
                <a:schemeClr val="dk2"/>
              </a:solidFill>
              <a:latin typeface="Times New Roman"/>
              <a:ea typeface="Times New Roman"/>
              <a:cs typeface="Times New Roman"/>
              <a:sym typeface="Times New Roman"/>
            </a:endParaRPr>
          </a:p>
        </p:txBody>
      </p:sp>
      <p:pic>
        <p:nvPicPr>
          <p:cNvPr id="114" name="Google Shape;114;p17"/>
          <p:cNvPicPr preferRelativeResize="0"/>
          <p:nvPr/>
        </p:nvPicPr>
        <p:blipFill>
          <a:blip r:embed="rId3">
            <a:alphaModFix/>
          </a:blip>
          <a:stretch>
            <a:fillRect/>
          </a:stretch>
        </p:blipFill>
        <p:spPr>
          <a:xfrm>
            <a:off x="5164875" y="2080200"/>
            <a:ext cx="3898772" cy="2490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120" name="Google Shape;120;p18"/>
          <p:cNvSpPr txBox="1"/>
          <p:nvPr>
            <p:ph idx="1" type="body"/>
          </p:nvPr>
        </p:nvSpPr>
        <p:spPr>
          <a:xfrm>
            <a:off x="729450" y="1853850"/>
            <a:ext cx="7688700" cy="328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Cơ chế Attention:</a:t>
            </a:r>
            <a:endParaRPr sz="1500">
              <a:solidFill>
                <a:schemeClr val="dk2"/>
              </a:solidFill>
              <a:latin typeface="Times New Roman"/>
              <a:ea typeface="Times New Roman"/>
              <a:cs typeface="Times New Roman"/>
              <a:sym typeface="Times New Roman"/>
            </a:endParaRPr>
          </a:p>
          <a:p>
            <a:pPr indent="-323850" lvl="0" marL="914400" rtl="0" algn="l">
              <a:spcBef>
                <a:spcPts val="0"/>
              </a:spcBef>
              <a:spcAft>
                <a:spcPts val="0"/>
              </a:spcAft>
              <a:buClr>
                <a:schemeClr val="dk2"/>
              </a:buClr>
              <a:buSzPts val="1500"/>
              <a:buFont typeface="Times New Roman"/>
              <a:buChar char="-"/>
            </a:pPr>
            <a:r>
              <a:rPr lang="vi" sz="1500">
                <a:solidFill>
                  <a:schemeClr val="dk2"/>
                </a:solidFill>
                <a:latin typeface="Times New Roman"/>
                <a:ea typeface="Times New Roman"/>
                <a:cs typeface="Times New Roman"/>
                <a:sym typeface="Times New Roman"/>
              </a:rPr>
              <a:t>Mô hình RNN khi áp dụng Attention</a:t>
            </a:r>
            <a:endParaRPr sz="1500">
              <a:solidFill>
                <a:schemeClr val="dk2"/>
              </a:solidFill>
              <a:latin typeface="Times New Roman"/>
              <a:ea typeface="Times New Roman"/>
              <a:cs typeface="Times New Roman"/>
              <a:sym typeface="Times New Roman"/>
            </a:endParaRPr>
          </a:p>
          <a:p>
            <a:pPr indent="0" lvl="0" marL="0" rtl="0" algn="l">
              <a:spcBef>
                <a:spcPts val="1200"/>
              </a:spcBef>
              <a:spcAft>
                <a:spcPts val="0"/>
              </a:spcAft>
              <a:buNone/>
            </a:pPr>
            <a:r>
              <a:rPr lang="vi" sz="1500">
                <a:solidFill>
                  <a:schemeClr val="dk2"/>
                </a:solidFill>
                <a:latin typeface="Times New Roman"/>
                <a:ea typeface="Times New Roman"/>
                <a:cs typeface="Times New Roman"/>
                <a:sym typeface="Times New Roman"/>
              </a:rPr>
              <a:t>→ </a:t>
            </a:r>
            <a:r>
              <a:rPr lang="vi" sz="1500">
                <a:solidFill>
                  <a:srgbClr val="333333"/>
                </a:solidFill>
                <a:highlight>
                  <a:srgbClr val="FFFFFF"/>
                </a:highlight>
                <a:latin typeface="Times New Roman"/>
                <a:ea typeface="Times New Roman"/>
                <a:cs typeface="Times New Roman"/>
                <a:sym typeface="Times New Roman"/>
              </a:rPr>
              <a:t>chúng ta sẽ sử dụng cơ chế attention, cho phép </a:t>
            </a:r>
            <a:endParaRPr sz="1500">
              <a:solidFill>
                <a:srgbClr val="333333"/>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vi" sz="1500">
                <a:solidFill>
                  <a:srgbClr val="333333"/>
                </a:solidFill>
                <a:highlight>
                  <a:srgbClr val="FFFFFF"/>
                </a:highlight>
                <a:latin typeface="Times New Roman"/>
                <a:ea typeface="Times New Roman"/>
                <a:cs typeface="Times New Roman"/>
                <a:sym typeface="Times New Roman"/>
              </a:rPr>
              <a:t>mô hình có thể chú ý vào từng phần của câu hoặc </a:t>
            </a:r>
            <a:endParaRPr sz="1500">
              <a:solidFill>
                <a:srgbClr val="333333"/>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vi" sz="1500">
                <a:solidFill>
                  <a:srgbClr val="333333"/>
                </a:solidFill>
                <a:highlight>
                  <a:srgbClr val="FFFFFF"/>
                </a:highlight>
                <a:latin typeface="Times New Roman"/>
                <a:ea typeface="Times New Roman"/>
                <a:cs typeface="Times New Roman"/>
                <a:sym typeface="Times New Roman"/>
              </a:rPr>
              <a:t>bức ảnh một cách rõ ràng. Từ đó,thông tin không </a:t>
            </a:r>
            <a:endParaRPr sz="1500">
              <a:solidFill>
                <a:srgbClr val="333333"/>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vi" sz="1500">
                <a:solidFill>
                  <a:srgbClr val="333333"/>
                </a:solidFill>
                <a:highlight>
                  <a:srgbClr val="FFFFFF"/>
                </a:highlight>
                <a:latin typeface="Times New Roman"/>
                <a:ea typeface="Times New Roman"/>
                <a:cs typeface="Times New Roman"/>
                <a:sym typeface="Times New Roman"/>
              </a:rPr>
              <a:t>cần phải nén vào một vector biểu diễn duy nhất. </a:t>
            </a:r>
            <a:endParaRPr sz="1500">
              <a:solidFill>
                <a:srgbClr val="333333"/>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vi" sz="1500">
                <a:solidFill>
                  <a:srgbClr val="333333"/>
                </a:solidFill>
                <a:highlight>
                  <a:srgbClr val="FFFFFF"/>
                </a:highlight>
                <a:latin typeface="Times New Roman"/>
                <a:ea typeface="Times New Roman"/>
                <a:cs typeface="Times New Roman"/>
                <a:sym typeface="Times New Roman"/>
              </a:rPr>
              <a:t>Ngoài ra, cơ chế attention cho phép mình có thể hiểu được những từ hay phần ảnh nào quyết định đến kết quả hiện tại.</a:t>
            </a:r>
            <a:r>
              <a:rPr lang="vi" sz="1500">
                <a:solidFill>
                  <a:schemeClr val="dk2"/>
                </a:solidFill>
                <a:latin typeface="Times New Roman"/>
                <a:ea typeface="Times New Roman"/>
                <a:cs typeface="Times New Roman"/>
                <a:sym typeface="Times New Roman"/>
              </a:rPr>
              <a:t> </a:t>
            </a:r>
            <a:endParaRPr sz="1500">
              <a:solidFill>
                <a:schemeClr val="dk2"/>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500">
              <a:solidFill>
                <a:schemeClr val="dk2"/>
              </a:solidFill>
              <a:latin typeface="Times New Roman"/>
              <a:ea typeface="Times New Roman"/>
              <a:cs typeface="Times New Roman"/>
              <a:sym typeface="Times New Roman"/>
            </a:endParaRPr>
          </a:p>
        </p:txBody>
      </p:sp>
      <p:pic>
        <p:nvPicPr>
          <p:cNvPr id="121" name="Google Shape;121;p18"/>
          <p:cNvPicPr preferRelativeResize="0"/>
          <p:nvPr/>
        </p:nvPicPr>
        <p:blipFill>
          <a:blip r:embed="rId3">
            <a:alphaModFix/>
          </a:blip>
          <a:stretch>
            <a:fillRect/>
          </a:stretch>
        </p:blipFill>
        <p:spPr>
          <a:xfrm>
            <a:off x="4784875" y="1727900"/>
            <a:ext cx="4359127" cy="2262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19"/>
          <p:cNvPicPr preferRelativeResize="0"/>
          <p:nvPr/>
        </p:nvPicPr>
        <p:blipFill>
          <a:blip r:embed="rId3">
            <a:alphaModFix/>
          </a:blip>
          <a:stretch>
            <a:fillRect/>
          </a:stretch>
        </p:blipFill>
        <p:spPr>
          <a:xfrm>
            <a:off x="1919275" y="236875"/>
            <a:ext cx="5305425" cy="4800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a:blip r:embed="rId3">
            <a:alphaModFix/>
          </a:blip>
          <a:stretch>
            <a:fillRect/>
          </a:stretch>
        </p:blipFill>
        <p:spPr>
          <a:xfrm>
            <a:off x="1999763" y="1543050"/>
            <a:ext cx="4791075" cy="3600450"/>
          </a:xfrm>
          <a:prstGeom prst="rect">
            <a:avLst/>
          </a:prstGeom>
          <a:noFill/>
          <a:ln>
            <a:noFill/>
          </a:ln>
        </p:spPr>
      </p:pic>
      <p:sp>
        <p:nvSpPr>
          <p:cNvPr id="132" name="Google Shape;132;p20"/>
          <p:cNvSpPr txBox="1"/>
          <p:nvPr/>
        </p:nvSpPr>
        <p:spPr>
          <a:xfrm>
            <a:off x="331300" y="132525"/>
            <a:ext cx="8437200" cy="1001700"/>
          </a:xfrm>
          <a:prstGeom prst="rect">
            <a:avLst/>
          </a:prstGeom>
          <a:noFill/>
          <a:ln>
            <a:noFill/>
          </a:ln>
        </p:spPr>
        <p:txBody>
          <a:bodyPr anchorCtr="0" anchor="t" bIns="91425" lIns="91425" spcFirstLastPara="1" rIns="91425" wrap="square" tIns="91425">
            <a:spAutoFit/>
          </a:bodyPr>
          <a:lstStyle/>
          <a:p>
            <a:pPr indent="0" lvl="0" marL="0" rtl="0" algn="just">
              <a:lnSpc>
                <a:spcPct val="126923"/>
              </a:lnSpc>
              <a:spcBef>
                <a:spcPts val="0"/>
              </a:spcBef>
              <a:spcAft>
                <a:spcPts val="1100"/>
              </a:spcAft>
              <a:buNone/>
            </a:pPr>
            <a:r>
              <a:rPr lang="vi" sz="1500">
                <a:latin typeface="Times New Roman"/>
                <a:ea typeface="Times New Roman"/>
                <a:cs typeface="Times New Roman"/>
                <a:sym typeface="Times New Roman"/>
              </a:rPr>
              <a:t>Hình phía dưới thể hiện mức độ chú ý của mô hình khi dịch “L’accord sur la zone économique européenne a été signé en août 1992.” từ tiếng Pháp sang tiếng Anh.</a:t>
            </a:r>
            <a:r>
              <a:rPr lang="vi" sz="1350">
                <a:solidFill>
                  <a:srgbClr val="292B2C"/>
                </a:solidFill>
                <a:highlight>
                  <a:srgbClr val="FFFFFF"/>
                </a:highlight>
                <a:latin typeface="Helvetica Neue"/>
                <a:ea typeface="Helvetica Neue"/>
                <a:cs typeface="Helvetica Neue"/>
                <a:sym typeface="Helvetica Neue"/>
              </a:rPr>
              <a:t> </a:t>
            </a:r>
            <a:r>
              <a:rPr lang="vi" sz="1500">
                <a:solidFill>
                  <a:srgbClr val="292B2C"/>
                </a:solidFill>
                <a:highlight>
                  <a:srgbClr val="FFFFFF"/>
                </a:highlight>
                <a:latin typeface="Times New Roman"/>
                <a:ea typeface="Times New Roman"/>
                <a:cs typeface="Times New Roman"/>
                <a:sym typeface="Times New Roman"/>
              </a:rPr>
              <a:t>Các ô càng sáng biểu thị rằng 1 từ A từ ngôn ngữ E1 "chú ý" hay có tương quan hơn với 1 từ B từ ngôn ngữ E2</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latin typeface="Times New Roman"/>
                <a:ea typeface="Times New Roman"/>
                <a:cs typeface="Times New Roman"/>
                <a:sym typeface="Times New Roman"/>
              </a:rPr>
              <a:t>3. Phân tích thiết kế Transformer</a:t>
            </a:r>
            <a:endParaRPr>
              <a:latin typeface="Times New Roman"/>
              <a:ea typeface="Times New Roman"/>
              <a:cs typeface="Times New Roman"/>
              <a:sym typeface="Times New Roman"/>
            </a:endParaRPr>
          </a:p>
        </p:txBody>
      </p:sp>
      <p:sp>
        <p:nvSpPr>
          <p:cNvPr id="138" name="Google Shape;138;p21"/>
          <p:cNvSpPr txBox="1"/>
          <p:nvPr>
            <p:ph idx="1" type="body"/>
          </p:nvPr>
        </p:nvSpPr>
        <p:spPr>
          <a:xfrm>
            <a:off x="729450" y="1853850"/>
            <a:ext cx="7688700" cy="32898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Clr>
                <a:schemeClr val="dk2"/>
              </a:buClr>
              <a:buSzPts val="1300"/>
              <a:buFont typeface="Times New Roman"/>
              <a:buChar char="●"/>
            </a:pPr>
            <a:r>
              <a:rPr lang="vi" sz="2000">
                <a:solidFill>
                  <a:schemeClr val="dk2"/>
                </a:solidFill>
                <a:latin typeface="Times New Roman"/>
                <a:ea typeface="Times New Roman"/>
                <a:cs typeface="Times New Roman"/>
                <a:sym typeface="Times New Roman"/>
              </a:rPr>
              <a:t>Convolutional Neural Network</a:t>
            </a:r>
            <a:endParaRPr sz="2000">
              <a:solidFill>
                <a:schemeClr val="dk2"/>
              </a:solidFill>
              <a:latin typeface="Times New Roman"/>
              <a:ea typeface="Times New Roman"/>
              <a:cs typeface="Times New Roman"/>
              <a:sym typeface="Times New Roman"/>
            </a:endParaRPr>
          </a:p>
          <a:p>
            <a:pPr indent="0" lvl="0" marL="0" rtl="0" algn="just">
              <a:lnSpc>
                <a:spcPct val="126923"/>
              </a:lnSpc>
              <a:spcBef>
                <a:spcPts val="1100"/>
              </a:spcBef>
              <a:spcAft>
                <a:spcPts val="0"/>
              </a:spcAft>
              <a:buNone/>
            </a:pPr>
            <a:r>
              <a:rPr lang="vi" sz="1500">
                <a:solidFill>
                  <a:schemeClr val="dk2"/>
                </a:solidFill>
                <a:latin typeface="Times New Roman"/>
                <a:ea typeface="Times New Roman"/>
                <a:cs typeface="Times New Roman"/>
                <a:sym typeface="Times New Roman"/>
              </a:rPr>
              <a:t>Mạng tích chập CNN là giải pháp cho tính toán song song. </a:t>
            </a:r>
            <a:endParaRPr sz="1500">
              <a:solidFill>
                <a:schemeClr val="dk2"/>
              </a:solidFill>
              <a:latin typeface="Times New Roman"/>
              <a:ea typeface="Times New Roman"/>
              <a:cs typeface="Times New Roman"/>
              <a:sym typeface="Times New Roman"/>
            </a:endParaRPr>
          </a:p>
          <a:p>
            <a:pPr indent="0" lvl="0" marL="0" rtl="0" algn="just">
              <a:lnSpc>
                <a:spcPct val="126923"/>
              </a:lnSpc>
              <a:spcBef>
                <a:spcPts val="1100"/>
              </a:spcBef>
              <a:spcAft>
                <a:spcPts val="0"/>
              </a:spcAft>
              <a:buNone/>
            </a:pPr>
            <a:r>
              <a:rPr lang="vi" sz="1500">
                <a:solidFill>
                  <a:schemeClr val="dk2"/>
                </a:solidFill>
                <a:latin typeface="Times New Roman"/>
                <a:ea typeface="Times New Roman"/>
                <a:cs typeface="Times New Roman"/>
                <a:sym typeface="Times New Roman"/>
              </a:rPr>
              <a:t>Một số mạng nổi tiếng trong biến đổi chuỗi sử dụng CNN </a:t>
            </a:r>
            <a:endParaRPr sz="1500">
              <a:solidFill>
                <a:schemeClr val="dk2"/>
              </a:solidFill>
              <a:latin typeface="Times New Roman"/>
              <a:ea typeface="Times New Roman"/>
              <a:cs typeface="Times New Roman"/>
              <a:sym typeface="Times New Roman"/>
            </a:endParaRPr>
          </a:p>
          <a:p>
            <a:pPr indent="0" lvl="0" marL="0" rtl="0" algn="just">
              <a:lnSpc>
                <a:spcPct val="126923"/>
              </a:lnSpc>
              <a:spcBef>
                <a:spcPts val="1100"/>
              </a:spcBef>
              <a:spcAft>
                <a:spcPts val="0"/>
              </a:spcAft>
              <a:buNone/>
            </a:pPr>
            <a:r>
              <a:rPr lang="vi" sz="1500">
                <a:solidFill>
                  <a:schemeClr val="dk2"/>
                </a:solidFill>
                <a:latin typeface="Times New Roman"/>
                <a:ea typeface="Times New Roman"/>
                <a:cs typeface="Times New Roman"/>
                <a:sym typeface="Times New Roman"/>
              </a:rPr>
              <a:t>có thể kể đến như </a:t>
            </a:r>
            <a:r>
              <a:rPr lang="vi" sz="1500">
                <a:solidFill>
                  <a:schemeClr val="dk2"/>
                </a:solidFill>
                <a:uFill>
                  <a:noFill/>
                </a:uFill>
                <a:latin typeface="Times New Roman"/>
                <a:ea typeface="Times New Roman"/>
                <a:cs typeface="Times New Roman"/>
                <a:sym typeface="Times New Roman"/>
                <a:hlinkClick r:id="rId3">
                  <a:extLst>
                    <a:ext uri="{A12FA001-AC4F-418D-AE19-62706E023703}">
                      <ahyp:hlinkClr val="tx"/>
                    </a:ext>
                  </a:extLst>
                </a:hlinkClick>
              </a:rPr>
              <a:t>Wavenet</a:t>
            </a:r>
            <a:r>
              <a:rPr lang="vi" sz="1500">
                <a:solidFill>
                  <a:schemeClr val="dk2"/>
                </a:solidFill>
                <a:latin typeface="Times New Roman"/>
                <a:ea typeface="Times New Roman"/>
                <a:cs typeface="Times New Roman"/>
                <a:sym typeface="Times New Roman"/>
              </a:rPr>
              <a:t> và </a:t>
            </a:r>
            <a:r>
              <a:rPr lang="vi" sz="1500">
                <a:solidFill>
                  <a:schemeClr val="dk2"/>
                </a:solidFill>
                <a:uFill>
                  <a:noFill/>
                </a:uFill>
                <a:latin typeface="Times New Roman"/>
                <a:ea typeface="Times New Roman"/>
                <a:cs typeface="Times New Roman"/>
                <a:sym typeface="Times New Roman"/>
                <a:hlinkClick r:id="rId4">
                  <a:extLst>
                    <a:ext uri="{A12FA001-AC4F-418D-AE19-62706E023703}">
                      <ahyp:hlinkClr val="tx"/>
                    </a:ext>
                  </a:extLst>
                </a:hlinkClick>
              </a:rPr>
              <a:t>Bytenet</a:t>
            </a:r>
            <a:r>
              <a:rPr lang="vi" sz="1500">
                <a:solidFill>
                  <a:schemeClr val="dk2"/>
                </a:solidFill>
                <a:latin typeface="Times New Roman"/>
                <a:ea typeface="Times New Roman"/>
                <a:cs typeface="Times New Roman"/>
                <a:sym typeface="Times New Roman"/>
              </a:rPr>
              <a:t>.</a:t>
            </a:r>
            <a:endParaRPr sz="1500">
              <a:solidFill>
                <a:schemeClr val="dk2"/>
              </a:solidFill>
              <a:latin typeface="Times New Roman"/>
              <a:ea typeface="Times New Roman"/>
              <a:cs typeface="Times New Roman"/>
              <a:sym typeface="Times New Roman"/>
            </a:endParaRPr>
          </a:p>
          <a:p>
            <a:pPr indent="0" lvl="0" marL="0" rtl="0" algn="just">
              <a:lnSpc>
                <a:spcPct val="126923"/>
              </a:lnSpc>
              <a:spcBef>
                <a:spcPts val="1100"/>
              </a:spcBef>
              <a:spcAft>
                <a:spcPts val="0"/>
              </a:spcAft>
              <a:buNone/>
            </a:pPr>
            <a:r>
              <a:rPr lang="vi" sz="1500">
                <a:solidFill>
                  <a:schemeClr val="dk2"/>
                </a:solidFill>
                <a:latin typeface="Times New Roman"/>
                <a:ea typeface="Times New Roman"/>
                <a:cs typeface="Times New Roman"/>
                <a:sym typeface="Times New Roman"/>
              </a:rPr>
              <a:t>Lý do CNN có thể tính toán song song là các từ được xử lý </a:t>
            </a:r>
            <a:endParaRPr sz="1500">
              <a:solidFill>
                <a:schemeClr val="dk2"/>
              </a:solidFill>
              <a:latin typeface="Times New Roman"/>
              <a:ea typeface="Times New Roman"/>
              <a:cs typeface="Times New Roman"/>
              <a:sym typeface="Times New Roman"/>
            </a:endParaRPr>
          </a:p>
          <a:p>
            <a:pPr indent="0" lvl="0" marL="0" rtl="0" algn="just">
              <a:lnSpc>
                <a:spcPct val="126923"/>
              </a:lnSpc>
              <a:spcBef>
                <a:spcPts val="1100"/>
              </a:spcBef>
              <a:spcAft>
                <a:spcPts val="0"/>
              </a:spcAft>
              <a:buNone/>
            </a:pPr>
            <a:r>
              <a:rPr lang="vi" sz="1500">
                <a:solidFill>
                  <a:schemeClr val="dk2"/>
                </a:solidFill>
                <a:latin typeface="Times New Roman"/>
                <a:ea typeface="Times New Roman"/>
                <a:cs typeface="Times New Roman"/>
                <a:sym typeface="Times New Roman"/>
              </a:rPr>
              <a:t>cùng lúc và không cần chờ đợi nhau. Không chỉ có vậy, </a:t>
            </a:r>
            <a:endParaRPr sz="1500">
              <a:solidFill>
                <a:schemeClr val="dk2"/>
              </a:solidFill>
              <a:latin typeface="Times New Roman"/>
              <a:ea typeface="Times New Roman"/>
              <a:cs typeface="Times New Roman"/>
              <a:sym typeface="Times New Roman"/>
            </a:endParaRPr>
          </a:p>
          <a:p>
            <a:pPr indent="0" lvl="0" marL="0" rtl="0" algn="just">
              <a:lnSpc>
                <a:spcPct val="126923"/>
              </a:lnSpc>
              <a:spcBef>
                <a:spcPts val="1100"/>
              </a:spcBef>
              <a:spcAft>
                <a:spcPts val="1100"/>
              </a:spcAft>
              <a:buNone/>
            </a:pPr>
            <a:r>
              <a:rPr lang="vi" sz="1500">
                <a:solidFill>
                  <a:schemeClr val="dk2"/>
                </a:solidFill>
                <a:latin typeface="Times New Roman"/>
                <a:ea typeface="Times New Roman"/>
                <a:cs typeface="Times New Roman"/>
                <a:sym typeface="Times New Roman"/>
              </a:rPr>
              <a:t>khoảng cách giữa một từ đầu ra với một từ đầu vào là log(N), thay vì N như trong </a:t>
            </a:r>
            <a:r>
              <a:rPr lang="vi" sz="1500">
                <a:solidFill>
                  <a:schemeClr val="dk2"/>
                </a:solidFill>
                <a:uFill>
                  <a:noFill/>
                </a:uFill>
                <a:latin typeface="Times New Roman"/>
                <a:ea typeface="Times New Roman"/>
                <a:cs typeface="Times New Roman"/>
                <a:sym typeface="Times New Roman"/>
                <a:hlinkClick r:id="rId5">
                  <a:extLst>
                    <a:ext uri="{A12FA001-AC4F-418D-AE19-62706E023703}">
                      <ahyp:hlinkClr val="tx"/>
                    </a:ext>
                  </a:extLst>
                </a:hlinkClick>
              </a:rPr>
              <a:t>RNN</a:t>
            </a:r>
            <a:r>
              <a:rPr lang="vi" sz="1500">
                <a:solidFill>
                  <a:schemeClr val="dk2"/>
                </a:solidFill>
                <a:latin typeface="Times New Roman"/>
                <a:ea typeface="Times New Roman"/>
                <a:cs typeface="Times New Roman"/>
                <a:sym typeface="Times New Roman"/>
              </a:rPr>
              <a:t>.</a:t>
            </a:r>
            <a:endParaRPr sz="2000">
              <a:solidFill>
                <a:schemeClr val="dk2"/>
              </a:solidFill>
              <a:latin typeface="Times New Roman"/>
              <a:ea typeface="Times New Roman"/>
              <a:cs typeface="Times New Roman"/>
              <a:sym typeface="Times New Roman"/>
            </a:endParaRPr>
          </a:p>
        </p:txBody>
      </p:sp>
      <p:pic>
        <p:nvPicPr>
          <p:cNvPr id="139" name="Google Shape;139;p21"/>
          <p:cNvPicPr preferRelativeResize="0"/>
          <p:nvPr/>
        </p:nvPicPr>
        <p:blipFill>
          <a:blip r:embed="rId6">
            <a:alphaModFix/>
          </a:blip>
          <a:stretch>
            <a:fillRect/>
          </a:stretch>
        </p:blipFill>
        <p:spPr>
          <a:xfrm>
            <a:off x="5526360" y="2390925"/>
            <a:ext cx="3617640" cy="1928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